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89" r:id="rId2"/>
    <p:sldId id="290" r:id="rId3"/>
    <p:sldId id="291" r:id="rId4"/>
    <p:sldId id="276" r:id="rId5"/>
    <p:sldId id="292" r:id="rId6"/>
    <p:sldId id="298" r:id="rId7"/>
    <p:sldId id="293" r:id="rId8"/>
    <p:sldId id="294" r:id="rId9"/>
    <p:sldId id="295" r:id="rId10"/>
    <p:sldId id="299" r:id="rId11"/>
    <p:sldId id="268" r:id="rId12"/>
  </p:sldIdLst>
  <p:sldSz cx="18288000" cy="10287000"/>
  <p:notesSz cx="6858000" cy="9144000"/>
  <p:embeddedFontLst>
    <p:embeddedFont>
      <p:font typeface="TDTD순고딕" panose="020B0600000101010101" charset="-127"/>
      <p:regular r:id="rId14"/>
    </p:embeddedFont>
    <p:embeddedFont>
      <p:font typeface="TDTD순고딕 Bold" panose="020B0600000101010101" charset="-127"/>
      <p:regular r:id="rId15"/>
    </p:embeddedFont>
    <p:embeddedFont>
      <p:font typeface="TDTD평고딕" panose="020B0600000101010101" charset="-127"/>
      <p:regular r:id="rId16"/>
    </p:embeddedFont>
    <p:embeddedFont>
      <p:font typeface="Tlab 돋움 레귤러" panose="020B0600000101010101" charset="-127"/>
      <p:regular r:id="rId17"/>
    </p:embeddedFont>
    <p:embeddedFont>
      <p:font typeface="Tlab 돋움 레귤러 Bold" panose="020B0600000101010101" charset="-127"/>
      <p:regular r:id="rId18"/>
    </p:embeddedFont>
    <p:embeddedFont>
      <p:font typeface="Cabin" panose="020B0600000101010101" charset="0"/>
      <p:regular r:id="rId19"/>
    </p:embeddedFont>
    <p:embeddedFont>
      <p:font typeface="Cabin Bold" panose="020B0600000101010101" charset="0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70" autoAdjust="0"/>
    <p:restoredTop sz="96349" autoAdjust="0"/>
  </p:normalViewPr>
  <p:slideViewPr>
    <p:cSldViewPr>
      <p:cViewPr varScale="1">
        <p:scale>
          <a:sx n="74" d="100"/>
          <a:sy n="74" d="100"/>
        </p:scale>
        <p:origin x="2844" y="8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646DC2-63BB-4529-9771-2689CF8459CD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ACC292-B5DC-40F0-9446-0E56B21FFA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2728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. </a:t>
            </a:r>
            <a:r>
              <a:rPr lang="ko-KR" altLang="en-US" dirty="0"/>
              <a:t>열화상 카메라를 활용한 사람 탐지 모델 개발을 진행한 </a:t>
            </a:r>
            <a:r>
              <a:rPr lang="ko-KR" altLang="en-US" dirty="0" err="1"/>
              <a:t>방현민입니다</a:t>
            </a:r>
            <a:r>
              <a:rPr lang="en-US" altLang="ko-KR" dirty="0"/>
              <a:t>. </a:t>
            </a:r>
            <a:r>
              <a:rPr lang="ko-KR" altLang="en-US" dirty="0"/>
              <a:t>지금부터 프로젝트의 목적과 개발 과정을 간략히 소개하겠습니다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89178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66A93-D97A-DE1C-266D-E017922DF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9A869EE-CEF2-570A-0C80-760C9A79F3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BCB9428-F7F7-467C-78BB-20EF5277C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ko-KR" altLang="en-US" dirty="0"/>
              <a:t>검증 결과</a:t>
            </a:r>
            <a:r>
              <a:rPr lang="en-US" altLang="ko-KR" dirty="0"/>
              <a:t>, </a:t>
            </a:r>
            <a:r>
              <a:rPr lang="ko-KR" altLang="en-US" dirty="0"/>
              <a:t>정밀도 </a:t>
            </a:r>
            <a:r>
              <a:rPr lang="en-US" altLang="ko-KR" dirty="0"/>
              <a:t>0.91, </a:t>
            </a:r>
            <a:r>
              <a:rPr lang="ko-KR" altLang="en-US" dirty="0" err="1"/>
              <a:t>재현율</a:t>
            </a:r>
            <a:r>
              <a:rPr lang="ko-KR" altLang="en-US" dirty="0"/>
              <a:t> </a:t>
            </a:r>
            <a:r>
              <a:rPr lang="en-US" altLang="ko-KR" dirty="0"/>
              <a:t>0.90</a:t>
            </a:r>
            <a:r>
              <a:rPr lang="ko-KR" altLang="en-US" dirty="0"/>
              <a:t>이라는 우수한 성능을 기록하였습니다</a:t>
            </a:r>
            <a:r>
              <a:rPr lang="en-US" altLang="ko-KR" dirty="0"/>
              <a:t>. </a:t>
            </a:r>
            <a:r>
              <a:rPr lang="ko-KR" altLang="en-US" dirty="0"/>
              <a:t>이는 저희 모델이 사람 객체를 매우 정확하게 탐지할 수 있음을 의미합니다</a:t>
            </a:r>
            <a:r>
              <a:rPr lang="en-US" altLang="ko-KR" dirty="0"/>
              <a:t>.</a:t>
            </a:r>
          </a:p>
          <a:p>
            <a:pPr>
              <a:buNone/>
            </a:pPr>
            <a:endParaRPr lang="en-US" altLang="ko-KR" dirty="0"/>
          </a:p>
          <a:p>
            <a:pPr>
              <a:buNone/>
            </a:pPr>
            <a:endParaRPr lang="en-US" altLang="ko-KR" dirty="0"/>
          </a:p>
          <a:p>
            <a:pPr>
              <a:buNone/>
            </a:pPr>
            <a:r>
              <a:rPr lang="ko-KR" altLang="en-US" dirty="0"/>
              <a:t>본 모델은 </a:t>
            </a:r>
            <a:r>
              <a:rPr lang="ko-KR" altLang="en-US" b="1" dirty="0"/>
              <a:t>정밀도</a:t>
            </a:r>
            <a:r>
              <a:rPr lang="en-US" altLang="ko-KR" b="1" dirty="0"/>
              <a:t>(0.91)</a:t>
            </a:r>
            <a:r>
              <a:rPr lang="ko-KR" altLang="en-US" dirty="0"/>
              <a:t> 및 </a:t>
            </a:r>
            <a:r>
              <a:rPr lang="ko-KR" altLang="en-US" b="1" dirty="0" err="1"/>
              <a:t>재현율</a:t>
            </a:r>
            <a:r>
              <a:rPr lang="en-US" altLang="ko-KR" b="1" dirty="0"/>
              <a:t>(0.90)</a:t>
            </a:r>
            <a:r>
              <a:rPr lang="ko-KR" altLang="en-US" b="1" dirty="0"/>
              <a:t>에 가까운 수치</a:t>
            </a:r>
            <a:r>
              <a:rPr lang="ko-KR" altLang="en-US" dirty="0"/>
              <a:t>를 보여</a:t>
            </a:r>
            <a:r>
              <a:rPr lang="en-US" altLang="ko-KR" dirty="0"/>
              <a:t>, </a:t>
            </a:r>
            <a:r>
              <a:rPr lang="ko-KR" altLang="en-US" dirty="0"/>
              <a:t>사람 객체에 대한 </a:t>
            </a:r>
            <a:r>
              <a:rPr lang="ko-KR" altLang="en-US" b="1" dirty="0"/>
              <a:t>우수한 탐지 성능</a:t>
            </a:r>
            <a:r>
              <a:rPr lang="ko-KR" altLang="en-US" dirty="0"/>
              <a:t>을 확인할 수 있다</a:t>
            </a:r>
            <a:r>
              <a:rPr lang="en-US" altLang="ko-KR" dirty="0"/>
              <a:t>.</a:t>
            </a:r>
          </a:p>
          <a:p>
            <a:pPr>
              <a:buNone/>
            </a:pPr>
            <a:r>
              <a:rPr lang="ko-KR" altLang="en-US" dirty="0"/>
              <a:t>특히 </a:t>
            </a:r>
            <a:r>
              <a:rPr lang="en-US" altLang="ko-KR" dirty="0"/>
              <a:t>mAP@0.5</a:t>
            </a:r>
            <a:r>
              <a:rPr lang="ko-KR" altLang="en-US" dirty="0"/>
              <a:t>가 </a:t>
            </a:r>
            <a:r>
              <a:rPr lang="en-US" altLang="ko-KR" b="1" dirty="0"/>
              <a:t>0.94</a:t>
            </a:r>
            <a:r>
              <a:rPr lang="ko-KR" altLang="en-US" dirty="0"/>
              <a:t>로 높은 정확도를 기록하였으며</a:t>
            </a:r>
            <a:r>
              <a:rPr lang="en-US" altLang="ko-KR" dirty="0"/>
              <a:t>, </a:t>
            </a:r>
            <a:r>
              <a:rPr lang="ko-KR" altLang="en-US" dirty="0"/>
              <a:t>더욱 까다로운 기준인 </a:t>
            </a:r>
            <a:r>
              <a:rPr lang="en-US" altLang="ko-KR" dirty="0"/>
              <a:t>mAP@0.5:0.95</a:t>
            </a:r>
            <a:r>
              <a:rPr lang="ko-KR" altLang="en-US" dirty="0"/>
              <a:t>도 </a:t>
            </a:r>
            <a:r>
              <a:rPr lang="en-US" altLang="ko-KR" b="1" dirty="0"/>
              <a:t>0.74</a:t>
            </a:r>
            <a:r>
              <a:rPr lang="ko-KR" altLang="en-US" dirty="0"/>
              <a:t>로 실용성이 높은 결과를 나타냄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fitness </a:t>
            </a:r>
            <a:r>
              <a:rPr lang="ko-KR" altLang="en-US" dirty="0"/>
              <a:t>점수는 </a:t>
            </a:r>
            <a:r>
              <a:rPr lang="en-US" altLang="ko-KR" dirty="0"/>
              <a:t>YOLO</a:t>
            </a:r>
            <a:r>
              <a:rPr lang="ko-KR" altLang="en-US" dirty="0"/>
              <a:t>가 자동으로 평가하는 종합 스코어로</a:t>
            </a:r>
            <a:r>
              <a:rPr lang="en-US" altLang="ko-KR" dirty="0"/>
              <a:t>, </a:t>
            </a:r>
            <a:r>
              <a:rPr lang="en-US" altLang="ko-KR" b="1" dirty="0"/>
              <a:t>0.76</a:t>
            </a:r>
            <a:r>
              <a:rPr lang="ko-KR" altLang="en-US" dirty="0"/>
              <a:t>은 전반적인 모델 품질이 안정적이라는 것을 의미한다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232B3F-F357-3BCB-10EC-34D8308084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9424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271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786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저의 목표는 열화상 카메라로 촬영된 영상에서 사람을 정확히 탐지하는 객체 인식 모델을 개발하는 것이었습니다</a:t>
            </a:r>
            <a:r>
              <a:rPr lang="en-US" altLang="ko-KR" dirty="0"/>
              <a:t>, </a:t>
            </a:r>
            <a:r>
              <a:rPr lang="ko-KR" altLang="en-US" dirty="0"/>
              <a:t>데이터셋에는 사람 외에도 다양한 객체가 포함되어 있었고</a:t>
            </a:r>
            <a:r>
              <a:rPr lang="en-US" altLang="ko-KR" dirty="0"/>
              <a:t>, </a:t>
            </a:r>
            <a:r>
              <a:rPr lang="ko-KR" altLang="en-US" dirty="0"/>
              <a:t>사람 클래스 또한 ‘정상 </a:t>
            </a:r>
            <a:r>
              <a:rPr lang="ko-KR" altLang="en-US" dirty="0" err="1"/>
              <a:t>상황’과</a:t>
            </a:r>
            <a:r>
              <a:rPr lang="ko-KR" altLang="en-US" dirty="0"/>
              <a:t> ‘이상 </a:t>
            </a:r>
            <a:r>
              <a:rPr lang="ko-KR" altLang="en-US" dirty="0" err="1"/>
              <a:t>상황’으로</a:t>
            </a:r>
            <a:r>
              <a:rPr lang="ko-KR" altLang="en-US" dirty="0"/>
              <a:t> 구분되어 있었지만</a:t>
            </a:r>
            <a:r>
              <a:rPr lang="en-US" altLang="ko-KR" dirty="0"/>
              <a:t>, </a:t>
            </a:r>
            <a:r>
              <a:rPr lang="ko-KR" altLang="en-US" dirty="0"/>
              <a:t>이번 프로젝트에서는 ‘사람 </a:t>
            </a:r>
            <a:r>
              <a:rPr lang="en-US" altLang="ko-KR" dirty="0"/>
              <a:t>- </a:t>
            </a:r>
            <a:r>
              <a:rPr lang="ko-KR" altLang="en-US" dirty="0"/>
              <a:t>정상 </a:t>
            </a:r>
            <a:r>
              <a:rPr lang="ko-KR" altLang="en-US" dirty="0" err="1"/>
              <a:t>상황’에</a:t>
            </a:r>
            <a:r>
              <a:rPr lang="ko-KR" altLang="en-US" dirty="0"/>
              <a:t> 해당하는 데이터만을 사용했습니다</a:t>
            </a:r>
            <a:r>
              <a:rPr lang="en-US" altLang="ko-KR" dirty="0"/>
              <a:t>. </a:t>
            </a:r>
            <a:r>
              <a:rPr lang="ko-KR" altLang="en-US" dirty="0"/>
              <a:t>이번 작업은 연습용 프로젝트였기 때문에</a:t>
            </a:r>
            <a:r>
              <a:rPr lang="en-US" altLang="ko-KR" dirty="0"/>
              <a:t>, </a:t>
            </a:r>
            <a:r>
              <a:rPr lang="ko-KR" altLang="en-US" dirty="0"/>
              <a:t>일단 사람 객체 하나만이라도 정확하게 탐지할 수 있는 모델을 만드는 것을 목표로 했고</a:t>
            </a:r>
            <a:r>
              <a:rPr lang="en-US" altLang="ko-KR" dirty="0"/>
              <a:t>, </a:t>
            </a:r>
            <a:r>
              <a:rPr lang="ko-KR" altLang="en-US" dirty="0"/>
              <a:t>이를 통해 전체 모델링 과정을 체험해보는 데 중점을 두었습니다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407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개발은 </a:t>
            </a:r>
            <a:r>
              <a:rPr lang="en-US" altLang="ko-KR" dirty="0"/>
              <a:t>Windows 11 </a:t>
            </a:r>
            <a:r>
              <a:rPr lang="ko-KR" altLang="en-US" dirty="0"/>
              <a:t>환경에서 </a:t>
            </a:r>
            <a:r>
              <a:rPr lang="en-US" altLang="ko-KR" dirty="0"/>
              <a:t>Python </a:t>
            </a:r>
            <a:r>
              <a:rPr lang="ko-KR" altLang="en-US" dirty="0"/>
              <a:t>언어를 사용하여 진행했고</a:t>
            </a:r>
            <a:r>
              <a:rPr lang="en-US" altLang="ko-KR" dirty="0"/>
              <a:t>, </a:t>
            </a:r>
            <a:r>
              <a:rPr lang="en-US" altLang="ko-KR" dirty="0" err="1"/>
              <a:t>Jupyter</a:t>
            </a:r>
            <a:r>
              <a:rPr lang="en-US" altLang="ko-KR" dirty="0"/>
              <a:t> Notebook</a:t>
            </a:r>
            <a:r>
              <a:rPr lang="ko-KR" altLang="en-US" dirty="0"/>
              <a:t>과 </a:t>
            </a:r>
            <a:r>
              <a:rPr lang="en-US" altLang="ko-KR" dirty="0"/>
              <a:t>Google </a:t>
            </a:r>
            <a:r>
              <a:rPr lang="en-US" altLang="ko-KR" dirty="0" err="1"/>
              <a:t>Colab</a:t>
            </a:r>
            <a:r>
              <a:rPr lang="ko-KR" altLang="en-US" dirty="0"/>
              <a:t>을 주요 개발 도구로 활용했습니다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990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데이터는 </a:t>
            </a:r>
            <a:r>
              <a:rPr lang="en-US" altLang="ko-KR" dirty="0"/>
              <a:t>AI Hub</a:t>
            </a:r>
            <a:r>
              <a:rPr lang="ko-KR" altLang="en-US" dirty="0"/>
              <a:t>에서 제공하는 열화상 카메라 기반 객체 인식 데이터셋을 활용했습니다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6337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E3C66-3E46-1834-D19B-5DE896145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20B3305-60F6-A78D-431E-D49AE5ACCA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D9E06C3-754E-51C0-6FF5-706054F5F2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데이터는 </a:t>
            </a:r>
            <a:r>
              <a:rPr lang="en-US" altLang="ko-KR" dirty="0"/>
              <a:t>AI Hub</a:t>
            </a:r>
            <a:r>
              <a:rPr lang="ko-KR" altLang="en-US" dirty="0"/>
              <a:t>에서 제공하는 열화상 카메라 기반 객체 인식 데이터셋을 활용했습니다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5872E4-DCCA-6BB9-DC26-21AF9A0951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038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altLang="ko-KR" dirty="0"/>
              <a:t>‘</a:t>
            </a:r>
            <a:r>
              <a:rPr lang="ko-KR" altLang="en-US" dirty="0"/>
              <a:t>사람 </a:t>
            </a:r>
            <a:r>
              <a:rPr lang="en-US" altLang="ko-KR" dirty="0"/>
              <a:t>– </a:t>
            </a:r>
            <a:r>
              <a:rPr lang="ko-KR" altLang="en-US" dirty="0"/>
              <a:t>정상상황’ 클래스만 필터링했고</a:t>
            </a:r>
            <a:r>
              <a:rPr lang="en-US" altLang="ko-KR" dirty="0"/>
              <a:t>, 3</a:t>
            </a:r>
            <a:r>
              <a:rPr lang="ko-KR" altLang="en-US" dirty="0"/>
              <a:t>개의 영상 중 가장 긴 영상은 학습용</a:t>
            </a:r>
            <a:r>
              <a:rPr lang="en-US" altLang="ko-KR" dirty="0"/>
              <a:t>(1452</a:t>
            </a:r>
            <a:r>
              <a:rPr lang="ko-KR" altLang="en-US" dirty="0"/>
              <a:t>장</a:t>
            </a:r>
            <a:r>
              <a:rPr lang="en-US" altLang="ko-KR" dirty="0"/>
              <a:t>), </a:t>
            </a:r>
            <a:r>
              <a:rPr lang="ko-KR" altLang="en-US" dirty="0"/>
              <a:t>중간 길이 영상은 테스트용</a:t>
            </a:r>
            <a:r>
              <a:rPr lang="en-US" altLang="ko-KR" dirty="0"/>
              <a:t>(949</a:t>
            </a:r>
            <a:r>
              <a:rPr lang="ko-KR" altLang="en-US" dirty="0"/>
              <a:t>장</a:t>
            </a:r>
            <a:r>
              <a:rPr lang="en-US" altLang="ko-KR" dirty="0"/>
              <a:t>), </a:t>
            </a:r>
            <a:r>
              <a:rPr lang="ko-KR" altLang="en-US" dirty="0"/>
              <a:t>가장 짧은 영상은 검증용</a:t>
            </a:r>
            <a:r>
              <a:rPr lang="en-US" altLang="ko-KR" dirty="0"/>
              <a:t>(566</a:t>
            </a:r>
            <a:r>
              <a:rPr lang="ko-KR" altLang="en-US" dirty="0"/>
              <a:t>장</a:t>
            </a:r>
            <a:r>
              <a:rPr lang="en-US" altLang="ko-KR" dirty="0"/>
              <a:t>)</a:t>
            </a:r>
            <a:r>
              <a:rPr lang="ko-KR" altLang="en-US" dirty="0"/>
              <a:t>으로 사용했습니다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라벨 정보는 </a:t>
            </a:r>
            <a:r>
              <a:rPr lang="en-US" altLang="ko-KR" dirty="0"/>
              <a:t>JSON </a:t>
            </a:r>
            <a:r>
              <a:rPr lang="ko-KR" altLang="en-US" dirty="0"/>
              <a:t>형식으로 제공되었으나</a:t>
            </a:r>
            <a:r>
              <a:rPr lang="en-US" altLang="ko-KR" dirty="0"/>
              <a:t>, YOLO </a:t>
            </a:r>
            <a:r>
              <a:rPr lang="ko-KR" altLang="en-US" dirty="0"/>
              <a:t>학습을 위해 텍스트</a:t>
            </a:r>
            <a:r>
              <a:rPr lang="en-US" altLang="ko-KR" dirty="0"/>
              <a:t>(.txt) </a:t>
            </a:r>
            <a:r>
              <a:rPr lang="ko-KR" altLang="en-US" dirty="0"/>
              <a:t>형식으로 변환하는 전처리를 수행했습니다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1180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YOLOv11n </a:t>
            </a:r>
            <a:r>
              <a:rPr lang="ko-KR" altLang="en-US" dirty="0"/>
              <a:t>모델을 파운데이션으로 사용하여</a:t>
            </a:r>
            <a:r>
              <a:rPr lang="en-US" altLang="ko-KR" dirty="0"/>
              <a:t>, </a:t>
            </a:r>
            <a:r>
              <a:rPr lang="ko-KR" altLang="en-US" dirty="0"/>
              <a:t>저희 데이터셋에 맞게 </a:t>
            </a:r>
            <a:r>
              <a:rPr lang="ko-KR" altLang="en-US" dirty="0" err="1"/>
              <a:t>파인튜닝을</a:t>
            </a:r>
            <a:r>
              <a:rPr lang="ko-KR" altLang="en-US" dirty="0"/>
              <a:t> 진행했습니다</a:t>
            </a:r>
            <a:r>
              <a:rPr lang="en-US" altLang="ko-KR" dirty="0"/>
              <a:t>. </a:t>
            </a:r>
            <a:r>
              <a:rPr lang="ko-KR" altLang="en-US" dirty="0"/>
              <a:t>모델 훈련 이후</a:t>
            </a:r>
            <a:r>
              <a:rPr lang="en-US" altLang="ko-KR" dirty="0"/>
              <a:t>, </a:t>
            </a:r>
            <a:r>
              <a:rPr lang="ko-KR" altLang="en-US" dirty="0"/>
              <a:t>실제 열화상 영상을 활용해 탐지 결과를 </a:t>
            </a:r>
            <a:r>
              <a:rPr lang="ko-KR" altLang="en-US" dirty="0" err="1"/>
              <a:t>시각화하여</a:t>
            </a:r>
            <a:r>
              <a:rPr lang="ko-KR" altLang="en-US" dirty="0"/>
              <a:t> 영상으로 제작했습니다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26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ko-KR" altLang="en-US" dirty="0"/>
              <a:t>검증 결과</a:t>
            </a:r>
            <a:r>
              <a:rPr lang="en-US" altLang="ko-KR" dirty="0"/>
              <a:t>, </a:t>
            </a:r>
            <a:r>
              <a:rPr lang="ko-KR" altLang="en-US" dirty="0"/>
              <a:t>정밀도 </a:t>
            </a:r>
            <a:r>
              <a:rPr lang="en-US" altLang="ko-KR" dirty="0"/>
              <a:t>0.91, </a:t>
            </a:r>
            <a:r>
              <a:rPr lang="ko-KR" altLang="en-US" dirty="0" err="1"/>
              <a:t>재현율</a:t>
            </a:r>
            <a:r>
              <a:rPr lang="ko-KR" altLang="en-US" dirty="0"/>
              <a:t> </a:t>
            </a:r>
            <a:r>
              <a:rPr lang="en-US" altLang="ko-KR" dirty="0"/>
              <a:t>0.90</a:t>
            </a:r>
            <a:r>
              <a:rPr lang="ko-KR" altLang="en-US" dirty="0"/>
              <a:t>이라는 우수한 성능을 기록하였습니다</a:t>
            </a:r>
            <a:r>
              <a:rPr lang="en-US" altLang="ko-KR" dirty="0"/>
              <a:t>. </a:t>
            </a:r>
            <a:r>
              <a:rPr lang="ko-KR" altLang="en-US" dirty="0"/>
              <a:t>이는 저희 모델이 사람 객체를 매우 정확하게 탐지할 수 있음을 의미합니다</a:t>
            </a:r>
            <a:r>
              <a:rPr lang="en-US" altLang="ko-KR" dirty="0"/>
              <a:t>.</a:t>
            </a:r>
          </a:p>
          <a:p>
            <a:pPr>
              <a:buNone/>
            </a:pPr>
            <a:endParaRPr lang="en-US" altLang="ko-KR" dirty="0"/>
          </a:p>
          <a:p>
            <a:pPr>
              <a:buNone/>
            </a:pPr>
            <a:endParaRPr lang="en-US" altLang="ko-KR" dirty="0"/>
          </a:p>
          <a:p>
            <a:pPr>
              <a:buNone/>
            </a:pPr>
            <a:r>
              <a:rPr lang="ko-KR" altLang="en-US" dirty="0"/>
              <a:t>본 모델은 </a:t>
            </a:r>
            <a:r>
              <a:rPr lang="ko-KR" altLang="en-US" b="1" dirty="0"/>
              <a:t>정밀도</a:t>
            </a:r>
            <a:r>
              <a:rPr lang="en-US" altLang="ko-KR" b="1" dirty="0"/>
              <a:t>(0.91)</a:t>
            </a:r>
            <a:r>
              <a:rPr lang="ko-KR" altLang="en-US" dirty="0"/>
              <a:t> 및 </a:t>
            </a:r>
            <a:r>
              <a:rPr lang="ko-KR" altLang="en-US" b="1" dirty="0" err="1"/>
              <a:t>재현율</a:t>
            </a:r>
            <a:r>
              <a:rPr lang="en-US" altLang="ko-KR" b="1" dirty="0"/>
              <a:t>(0.90)</a:t>
            </a:r>
            <a:r>
              <a:rPr lang="ko-KR" altLang="en-US" b="1" dirty="0"/>
              <a:t>에 가까운 수치</a:t>
            </a:r>
            <a:r>
              <a:rPr lang="ko-KR" altLang="en-US" dirty="0"/>
              <a:t>를 보여</a:t>
            </a:r>
            <a:r>
              <a:rPr lang="en-US" altLang="ko-KR" dirty="0"/>
              <a:t>, </a:t>
            </a:r>
            <a:r>
              <a:rPr lang="ko-KR" altLang="en-US" dirty="0"/>
              <a:t>사람 객체에 대한 </a:t>
            </a:r>
            <a:r>
              <a:rPr lang="ko-KR" altLang="en-US" b="1" dirty="0"/>
              <a:t>우수한 탐지 성능</a:t>
            </a:r>
            <a:r>
              <a:rPr lang="ko-KR" altLang="en-US" dirty="0"/>
              <a:t>을 확인할 수 있다</a:t>
            </a:r>
            <a:r>
              <a:rPr lang="en-US" altLang="ko-KR" dirty="0"/>
              <a:t>.</a:t>
            </a:r>
          </a:p>
          <a:p>
            <a:pPr>
              <a:buNone/>
            </a:pPr>
            <a:r>
              <a:rPr lang="ko-KR" altLang="en-US" dirty="0"/>
              <a:t>특히 </a:t>
            </a:r>
            <a:r>
              <a:rPr lang="en-US" altLang="ko-KR" dirty="0"/>
              <a:t>mAP@0.5</a:t>
            </a:r>
            <a:r>
              <a:rPr lang="ko-KR" altLang="en-US" dirty="0"/>
              <a:t>가 </a:t>
            </a:r>
            <a:r>
              <a:rPr lang="en-US" altLang="ko-KR" b="1" dirty="0"/>
              <a:t>0.94</a:t>
            </a:r>
            <a:r>
              <a:rPr lang="ko-KR" altLang="en-US" dirty="0"/>
              <a:t>로 높은 정확도를 기록하였으며</a:t>
            </a:r>
            <a:r>
              <a:rPr lang="en-US" altLang="ko-KR" dirty="0"/>
              <a:t>, </a:t>
            </a:r>
            <a:r>
              <a:rPr lang="ko-KR" altLang="en-US" dirty="0"/>
              <a:t>더욱 까다로운 기준인 </a:t>
            </a:r>
            <a:r>
              <a:rPr lang="en-US" altLang="ko-KR" dirty="0"/>
              <a:t>mAP@0.5:0.95</a:t>
            </a:r>
            <a:r>
              <a:rPr lang="ko-KR" altLang="en-US" dirty="0"/>
              <a:t>도 </a:t>
            </a:r>
            <a:r>
              <a:rPr lang="en-US" altLang="ko-KR" b="1" dirty="0"/>
              <a:t>0.74</a:t>
            </a:r>
            <a:r>
              <a:rPr lang="ko-KR" altLang="en-US" dirty="0"/>
              <a:t>로 실용성이 높은 결과를 나타냄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fitness </a:t>
            </a:r>
            <a:r>
              <a:rPr lang="ko-KR" altLang="en-US" dirty="0"/>
              <a:t>점수는 </a:t>
            </a:r>
            <a:r>
              <a:rPr lang="en-US" altLang="ko-KR" dirty="0"/>
              <a:t>YOLO</a:t>
            </a:r>
            <a:r>
              <a:rPr lang="ko-KR" altLang="en-US" dirty="0"/>
              <a:t>가 자동으로 평가하는 종합 스코어로</a:t>
            </a:r>
            <a:r>
              <a:rPr lang="en-US" altLang="ko-KR" dirty="0"/>
              <a:t>, </a:t>
            </a:r>
            <a:r>
              <a:rPr lang="en-US" altLang="ko-KR" b="1" dirty="0"/>
              <a:t>0.76</a:t>
            </a:r>
            <a:r>
              <a:rPr lang="ko-KR" altLang="en-US" dirty="0"/>
              <a:t>은 전반적인 모델 품질이 안정적이라는 것을 의미한다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ACC292-B5DC-40F0-9446-0E56B21FFAF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79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01507" y="8075454"/>
            <a:ext cx="8057793" cy="7285019"/>
            <a:chOff x="0" y="0"/>
            <a:chExt cx="736529" cy="6658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6529" cy="665893"/>
            </a:xfrm>
            <a:custGeom>
              <a:avLst/>
              <a:gdLst/>
              <a:ahLst/>
              <a:cxnLst/>
              <a:rect l="l" t="t" r="r" b="b"/>
              <a:pathLst>
                <a:path w="736529" h="665893">
                  <a:moveTo>
                    <a:pt x="368265" y="0"/>
                  </a:moveTo>
                  <a:cubicBezTo>
                    <a:pt x="164878" y="0"/>
                    <a:pt x="0" y="149065"/>
                    <a:pt x="0" y="332946"/>
                  </a:cubicBezTo>
                  <a:cubicBezTo>
                    <a:pt x="0" y="516828"/>
                    <a:pt x="164878" y="665893"/>
                    <a:pt x="368265" y="665893"/>
                  </a:cubicBezTo>
                  <a:cubicBezTo>
                    <a:pt x="571651" y="665893"/>
                    <a:pt x="736529" y="516828"/>
                    <a:pt x="736529" y="332946"/>
                  </a:cubicBezTo>
                  <a:cubicBezTo>
                    <a:pt x="736529" y="149065"/>
                    <a:pt x="571651" y="0"/>
                    <a:pt x="368265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69050" y="-13773"/>
              <a:ext cx="598430" cy="617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19007" y="2299190"/>
            <a:ext cx="6022793" cy="6959110"/>
          </a:xfrm>
          <a:custGeom>
            <a:avLst/>
            <a:gdLst/>
            <a:ahLst/>
            <a:cxnLst/>
            <a:rect l="l" t="t" r="r" b="b"/>
            <a:pathLst>
              <a:path w="6022793" h="6959110">
                <a:moveTo>
                  <a:pt x="0" y="0"/>
                </a:moveTo>
                <a:lnTo>
                  <a:pt x="6022793" y="0"/>
                </a:lnTo>
                <a:lnTo>
                  <a:pt x="6022793" y="6959110"/>
                </a:lnTo>
                <a:lnTo>
                  <a:pt x="0" y="69591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961833" y="1999966"/>
            <a:ext cx="8216803" cy="3816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44"/>
              </a:lnSpc>
            </a:pPr>
            <a:r>
              <a:rPr lang="ko-KR" altLang="en-US" sz="8300" spc="-249" dirty="0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고객 금융 요약 자동화 시스템 구축 정의서</a:t>
            </a:r>
            <a:endParaRPr lang="en-US" sz="8300" spc="-249" dirty="0">
              <a:solidFill>
                <a:srgbClr val="6274CF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230403" y="778193"/>
            <a:ext cx="4028897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60"/>
              </a:lnSpc>
              <a:spcBef>
                <a:spcPct val="0"/>
              </a:spcBef>
            </a:pPr>
            <a:r>
              <a:rPr lang="en-US" sz="2400" dirty="0">
                <a:solidFill>
                  <a:srgbClr val="252525"/>
                </a:solidFill>
                <a:latin typeface="Cabin"/>
                <a:ea typeface="Cabin"/>
                <a:cs typeface="Cabin"/>
                <a:sym typeface="Cabin"/>
              </a:rPr>
              <a:t>banghyunmin1999@gmail.com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6573380"/>
            <a:ext cx="3422479" cy="544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 spc="32" dirty="0" err="1">
                <a:solidFill>
                  <a:srgbClr val="6274C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발표자</a:t>
            </a:r>
            <a:r>
              <a:rPr lang="en-US" sz="3200" b="1" spc="32" dirty="0">
                <a:solidFill>
                  <a:srgbClr val="6274C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. </a:t>
            </a:r>
            <a:r>
              <a:rPr lang="ko-KR" altLang="en-US" sz="3200" b="1" spc="32" dirty="0">
                <a:solidFill>
                  <a:srgbClr val="6274C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방현민</a:t>
            </a:r>
            <a:endParaRPr lang="en-US" sz="3200" b="1" spc="32" dirty="0">
              <a:solidFill>
                <a:srgbClr val="6274CF"/>
              </a:solidFill>
              <a:latin typeface="TDTD순고딕 Bold"/>
              <a:ea typeface="TDTD순고딕 Bold"/>
              <a:cs typeface="TDTD순고딕 Bold"/>
              <a:sym typeface="TDTD순고딕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792798"/>
            <a:ext cx="2406276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 spc="41" dirty="0">
                <a:solidFill>
                  <a:srgbClr val="252525"/>
                </a:solidFill>
                <a:latin typeface="Cabin"/>
                <a:ea typeface="Cabin"/>
                <a:cs typeface="Cabin"/>
                <a:sym typeface="Cabin"/>
              </a:rPr>
              <a:t>2025.5</a:t>
            </a:r>
          </a:p>
        </p:txBody>
      </p:sp>
      <p:sp>
        <p:nvSpPr>
          <p:cNvPr id="10" name="AutoShape 10"/>
          <p:cNvSpPr/>
          <p:nvPr/>
        </p:nvSpPr>
        <p:spPr>
          <a:xfrm>
            <a:off x="1028700" y="1397084"/>
            <a:ext cx="16230600" cy="0"/>
          </a:xfrm>
          <a:prstGeom prst="line">
            <a:avLst/>
          </a:prstGeom>
          <a:ln w="38100" cap="flat">
            <a:solidFill>
              <a:srgbClr val="25252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CB3F1-B0A5-62B8-A673-40DB42337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>
            <a:extLst>
              <a:ext uri="{FF2B5EF4-FFF2-40B4-BE49-F238E27FC236}">
                <a16:creationId xmlns:a16="http://schemas.microsoft.com/office/drawing/2014/main" id="{1995E1B1-906D-5337-0AC9-E9C5E927F75F}"/>
              </a:ext>
            </a:extLst>
          </p:cNvPr>
          <p:cNvSpPr txBox="1"/>
          <p:nvPr/>
        </p:nvSpPr>
        <p:spPr>
          <a:xfrm>
            <a:off x="1144562" y="409575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08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540DE1A2-5BD7-9B8C-7E8A-3AF6A65D7606}"/>
              </a:ext>
            </a:extLst>
          </p:cNvPr>
          <p:cNvSpPr txBox="1"/>
          <p:nvPr/>
        </p:nvSpPr>
        <p:spPr>
          <a:xfrm>
            <a:off x="1144562" y="1282171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코드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83BA68D-5038-0BAF-AD52-EE9136687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383" y="2468350"/>
            <a:ext cx="16017234" cy="781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36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74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343197" y="3841114"/>
            <a:ext cx="9803018" cy="1302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39"/>
              </a:lnSpc>
              <a:spcBef>
                <a:spcPct val="0"/>
              </a:spcBef>
            </a:pPr>
            <a:r>
              <a:rPr lang="en-US" sz="7599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THANK YOU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1343197" y="5417290"/>
            <a:ext cx="15601606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71320" y="3973578"/>
            <a:ext cx="751342" cy="75134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646263" y="3973578"/>
            <a:ext cx="751342" cy="7513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871320" y="5015159"/>
            <a:ext cx="751342" cy="75134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871320" y="6054907"/>
            <a:ext cx="751342" cy="75134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871320" y="7094654"/>
            <a:ext cx="751342" cy="751342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0" y="0"/>
            <a:ext cx="18288000" cy="2372063"/>
            <a:chOff x="0" y="0"/>
            <a:chExt cx="4816593" cy="62474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4816592" cy="624741"/>
            </a:xfrm>
            <a:custGeom>
              <a:avLst/>
              <a:gdLst/>
              <a:ahLst/>
              <a:cxnLst/>
              <a:rect l="l" t="t" r="r" b="b"/>
              <a:pathLst>
                <a:path w="4816592" h="624741">
                  <a:moveTo>
                    <a:pt x="0" y="0"/>
                  </a:moveTo>
                  <a:lnTo>
                    <a:pt x="4816592" y="0"/>
                  </a:lnTo>
                  <a:lnTo>
                    <a:pt x="4816592" y="624741"/>
                  </a:lnTo>
                  <a:lnTo>
                    <a:pt x="0" y="62474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76200"/>
              <a:ext cx="4816593" cy="7009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220567" y="1024107"/>
            <a:ext cx="7110099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CONTENTS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970583" y="3747954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1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745525" y="3747954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5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970583" y="4786374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2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970583" y="5823651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3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970583" y="6865870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678334" y="3724600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spc="35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데이터 저장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927462" y="3724600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spc="35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분석 과제 정의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927462" y="4766181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spc="35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개발 환경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2927462" y="5805929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spc="35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데이터 수집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2927462" y="6845677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spc="35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데이터 </a:t>
            </a:r>
            <a:r>
              <a:rPr lang="ko-KR" altLang="en-US" sz="3500" spc="35" dirty="0" err="1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전처리</a:t>
            </a:r>
            <a:endParaRPr lang="ko-KR" altLang="en-US" sz="3500" spc="35" dirty="0">
              <a:solidFill>
                <a:srgbClr val="6274CF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grpSp>
        <p:nvGrpSpPr>
          <p:cNvPr id="11" name="Group 5">
            <a:extLst>
              <a:ext uri="{FF2B5EF4-FFF2-40B4-BE49-F238E27FC236}">
                <a16:creationId xmlns:a16="http://schemas.microsoft.com/office/drawing/2014/main" id="{4CB0EFA1-209B-E7FA-9BD6-67E02F227151}"/>
              </a:ext>
            </a:extLst>
          </p:cNvPr>
          <p:cNvGrpSpPr/>
          <p:nvPr/>
        </p:nvGrpSpPr>
        <p:grpSpPr>
          <a:xfrm>
            <a:off x="9646263" y="4991805"/>
            <a:ext cx="751342" cy="751342"/>
            <a:chOff x="0" y="0"/>
            <a:chExt cx="812800" cy="812800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987A4758-AF5A-0B1C-B2AD-E9825292160A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D2A9B04A-6B12-BB09-571D-8D75228E663F}"/>
                </a:ext>
              </a:extLst>
            </p:cNvPr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17" name="TextBox 31">
            <a:extLst>
              <a:ext uri="{FF2B5EF4-FFF2-40B4-BE49-F238E27FC236}">
                <a16:creationId xmlns:a16="http://schemas.microsoft.com/office/drawing/2014/main" id="{7B2A588E-B78D-D87C-CC52-77CFB42F1BA4}"/>
              </a:ext>
            </a:extLst>
          </p:cNvPr>
          <p:cNvSpPr txBox="1"/>
          <p:nvPr/>
        </p:nvSpPr>
        <p:spPr>
          <a:xfrm>
            <a:off x="9745525" y="4766181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6</a:t>
            </a:r>
          </a:p>
        </p:txBody>
      </p:sp>
      <p:grpSp>
        <p:nvGrpSpPr>
          <p:cNvPr id="18" name="Group 5">
            <a:extLst>
              <a:ext uri="{FF2B5EF4-FFF2-40B4-BE49-F238E27FC236}">
                <a16:creationId xmlns:a16="http://schemas.microsoft.com/office/drawing/2014/main" id="{E185BAF7-4561-B48B-8DFA-2CB1DB39D020}"/>
              </a:ext>
            </a:extLst>
          </p:cNvPr>
          <p:cNvGrpSpPr/>
          <p:nvPr/>
        </p:nvGrpSpPr>
        <p:grpSpPr>
          <a:xfrm>
            <a:off x="9646263" y="6008670"/>
            <a:ext cx="751342" cy="751342"/>
            <a:chOff x="0" y="0"/>
            <a:chExt cx="812800" cy="812800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A0C31778-9D43-4E57-81F6-6A2AE4EF74BB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" name="TextBox 7">
              <a:extLst>
                <a:ext uri="{FF2B5EF4-FFF2-40B4-BE49-F238E27FC236}">
                  <a16:creationId xmlns:a16="http://schemas.microsoft.com/office/drawing/2014/main" id="{2D7267E5-10DE-B0B3-CE39-B2133C5EE132}"/>
                </a:ext>
              </a:extLst>
            </p:cNvPr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24" name="TextBox 31">
            <a:extLst>
              <a:ext uri="{FF2B5EF4-FFF2-40B4-BE49-F238E27FC236}">
                <a16:creationId xmlns:a16="http://schemas.microsoft.com/office/drawing/2014/main" id="{5B9AF74C-C8C1-670A-5EE1-B4A9D43D465C}"/>
              </a:ext>
            </a:extLst>
          </p:cNvPr>
          <p:cNvSpPr txBox="1"/>
          <p:nvPr/>
        </p:nvSpPr>
        <p:spPr>
          <a:xfrm>
            <a:off x="9745525" y="5783046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7</a:t>
            </a:r>
          </a:p>
        </p:txBody>
      </p:sp>
      <p:sp>
        <p:nvSpPr>
          <p:cNvPr id="25" name="TextBox 38">
            <a:extLst>
              <a:ext uri="{FF2B5EF4-FFF2-40B4-BE49-F238E27FC236}">
                <a16:creationId xmlns:a16="http://schemas.microsoft.com/office/drawing/2014/main" id="{11EAA77A-D5E4-733F-932E-F4EEB15F92EE}"/>
              </a:ext>
            </a:extLst>
          </p:cNvPr>
          <p:cNvSpPr txBox="1"/>
          <p:nvPr/>
        </p:nvSpPr>
        <p:spPr>
          <a:xfrm>
            <a:off x="10678334" y="4802613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spc="35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자동화 및 운영</a:t>
            </a:r>
          </a:p>
        </p:txBody>
      </p:sp>
      <p:sp>
        <p:nvSpPr>
          <p:cNvPr id="33" name="TextBox 38">
            <a:extLst>
              <a:ext uri="{FF2B5EF4-FFF2-40B4-BE49-F238E27FC236}">
                <a16:creationId xmlns:a16="http://schemas.microsoft.com/office/drawing/2014/main" id="{051434D7-977B-946A-813D-2A9140DF04EB}"/>
              </a:ext>
            </a:extLst>
          </p:cNvPr>
          <p:cNvSpPr txBox="1"/>
          <p:nvPr/>
        </p:nvSpPr>
        <p:spPr>
          <a:xfrm>
            <a:off x="10678334" y="5863871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spc="35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예외처리 및 로깅</a:t>
            </a:r>
          </a:p>
        </p:txBody>
      </p:sp>
      <p:grpSp>
        <p:nvGrpSpPr>
          <p:cNvPr id="40" name="Group 5">
            <a:extLst>
              <a:ext uri="{FF2B5EF4-FFF2-40B4-BE49-F238E27FC236}">
                <a16:creationId xmlns:a16="http://schemas.microsoft.com/office/drawing/2014/main" id="{DFF29C0F-E2DE-C8A6-1346-1F430DBA2501}"/>
              </a:ext>
            </a:extLst>
          </p:cNvPr>
          <p:cNvGrpSpPr/>
          <p:nvPr/>
        </p:nvGrpSpPr>
        <p:grpSpPr>
          <a:xfrm>
            <a:off x="9646262" y="7094654"/>
            <a:ext cx="751342" cy="751342"/>
            <a:chOff x="0" y="0"/>
            <a:chExt cx="812800" cy="812800"/>
          </a:xfrm>
        </p:grpSpPr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D1142DE1-517A-9366-6AC5-EF0A0CEBAA2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6" name="TextBox 7">
              <a:extLst>
                <a:ext uri="{FF2B5EF4-FFF2-40B4-BE49-F238E27FC236}">
                  <a16:creationId xmlns:a16="http://schemas.microsoft.com/office/drawing/2014/main" id="{4360008D-00C0-B7F4-025B-A5C6C9934F0D}"/>
                </a:ext>
              </a:extLst>
            </p:cNvPr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3" name="TextBox 31">
            <a:extLst>
              <a:ext uri="{FF2B5EF4-FFF2-40B4-BE49-F238E27FC236}">
                <a16:creationId xmlns:a16="http://schemas.microsoft.com/office/drawing/2014/main" id="{0EE1F867-8CBD-0DC7-3B8D-23004EEDDB5D}"/>
              </a:ext>
            </a:extLst>
          </p:cNvPr>
          <p:cNvSpPr txBox="1"/>
          <p:nvPr/>
        </p:nvSpPr>
        <p:spPr>
          <a:xfrm>
            <a:off x="9737394" y="6895334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 dirty="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8</a:t>
            </a:r>
          </a:p>
        </p:txBody>
      </p:sp>
      <p:sp>
        <p:nvSpPr>
          <p:cNvPr id="63" name="TextBox 38">
            <a:extLst>
              <a:ext uri="{FF2B5EF4-FFF2-40B4-BE49-F238E27FC236}">
                <a16:creationId xmlns:a16="http://schemas.microsoft.com/office/drawing/2014/main" id="{43D734D4-A094-8FC3-9D92-413F67A498D5}"/>
              </a:ext>
            </a:extLst>
          </p:cNvPr>
          <p:cNvSpPr txBox="1"/>
          <p:nvPr/>
        </p:nvSpPr>
        <p:spPr>
          <a:xfrm>
            <a:off x="10667602" y="6865870"/>
            <a:ext cx="5403203" cy="89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ko-KR" altLang="en-US" sz="3500" spc="35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코드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9C1376-F0C3-4BC9-04C3-9F8AE9108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9">
            <a:extLst>
              <a:ext uri="{FF2B5EF4-FFF2-40B4-BE49-F238E27FC236}">
                <a16:creationId xmlns:a16="http://schemas.microsoft.com/office/drawing/2014/main" id="{1200DBA9-DAF9-EF35-C530-74B2C9035148}"/>
              </a:ext>
            </a:extLst>
          </p:cNvPr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id="30" name="TextBox 30">
            <a:extLst>
              <a:ext uri="{FF2B5EF4-FFF2-40B4-BE49-F238E27FC236}">
                <a16:creationId xmlns:a16="http://schemas.microsoft.com/office/drawing/2014/main" id="{AB49F507-6836-0EB0-DA42-2DC277B30C30}"/>
              </a:ext>
            </a:extLst>
          </p:cNvPr>
          <p:cNvSpPr txBox="1"/>
          <p:nvPr/>
        </p:nvSpPr>
        <p:spPr>
          <a:xfrm>
            <a:off x="1144562" y="130683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분석 과제 정의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141A106-8B32-2DE9-F22F-FF34897D3232}"/>
              </a:ext>
            </a:extLst>
          </p:cNvPr>
          <p:cNvGrpSpPr/>
          <p:nvPr/>
        </p:nvGrpSpPr>
        <p:grpSpPr>
          <a:xfrm>
            <a:off x="1028700" y="3184675"/>
            <a:ext cx="16230600" cy="6073625"/>
            <a:chOff x="1028700" y="3184675"/>
            <a:chExt cx="16230600" cy="6073625"/>
          </a:xfrm>
        </p:grpSpPr>
        <p:grpSp>
          <p:nvGrpSpPr>
            <p:cNvPr id="5" name="Group 5">
              <a:extLst>
                <a:ext uri="{FF2B5EF4-FFF2-40B4-BE49-F238E27FC236}">
                  <a16:creationId xmlns:a16="http://schemas.microsoft.com/office/drawing/2014/main" id="{673FAACA-BFC6-1FCB-D522-B68BE8F5D9EE}"/>
                </a:ext>
              </a:extLst>
            </p:cNvPr>
            <p:cNvGrpSpPr/>
            <p:nvPr/>
          </p:nvGrpSpPr>
          <p:grpSpPr>
            <a:xfrm>
              <a:off x="6531389" y="3778733"/>
              <a:ext cx="5227958" cy="5479567"/>
              <a:chOff x="0" y="0"/>
              <a:chExt cx="1376911" cy="1443178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4CEAACA5-A552-12ED-8DB6-46647F21EBFB}"/>
                  </a:ext>
                </a:extLst>
              </p:cNvPr>
              <p:cNvSpPr/>
              <p:nvPr/>
            </p:nvSpPr>
            <p:spPr>
              <a:xfrm>
                <a:off x="0" y="0"/>
                <a:ext cx="1376911" cy="1443178"/>
              </a:xfrm>
              <a:custGeom>
                <a:avLst/>
                <a:gdLst/>
                <a:ahLst/>
                <a:cxnLst/>
                <a:rect l="l" t="t" r="r" b="b"/>
                <a:pathLst>
                  <a:path w="1376911" h="1443178">
                    <a:moveTo>
                      <a:pt x="75524" y="0"/>
                    </a:moveTo>
                    <a:lnTo>
                      <a:pt x="1301387" y="0"/>
                    </a:lnTo>
                    <a:cubicBezTo>
                      <a:pt x="1343097" y="0"/>
                      <a:pt x="1376911" y="33813"/>
                      <a:pt x="1376911" y="75524"/>
                    </a:cubicBezTo>
                    <a:lnTo>
                      <a:pt x="1376911" y="1367654"/>
                    </a:lnTo>
                    <a:cubicBezTo>
                      <a:pt x="1376911" y="1387684"/>
                      <a:pt x="1368954" y="1406894"/>
                      <a:pt x="1354790" y="1421058"/>
                    </a:cubicBezTo>
                    <a:cubicBezTo>
                      <a:pt x="1340627" y="1435221"/>
                      <a:pt x="1321417" y="1443178"/>
                      <a:pt x="1301387" y="1443178"/>
                    </a:cubicBezTo>
                    <a:lnTo>
                      <a:pt x="75524" y="1443178"/>
                    </a:lnTo>
                    <a:cubicBezTo>
                      <a:pt x="55494" y="1443178"/>
                      <a:pt x="36284" y="1435221"/>
                      <a:pt x="22121" y="1421058"/>
                    </a:cubicBezTo>
                    <a:cubicBezTo>
                      <a:pt x="7957" y="1406894"/>
                      <a:pt x="0" y="1387684"/>
                      <a:pt x="0" y="1367654"/>
                    </a:cubicBezTo>
                    <a:lnTo>
                      <a:pt x="0" y="75524"/>
                    </a:lnTo>
                    <a:cubicBezTo>
                      <a:pt x="0" y="55494"/>
                      <a:pt x="7957" y="36284"/>
                      <a:pt x="22121" y="22121"/>
                    </a:cubicBezTo>
                    <a:cubicBezTo>
                      <a:pt x="36284" y="7957"/>
                      <a:pt x="55494" y="0"/>
                      <a:pt x="75524" y="0"/>
                    </a:cubicBezTo>
                    <a:close/>
                  </a:path>
                </a:pathLst>
              </a:custGeom>
              <a:solidFill>
                <a:srgbClr val="6274CF"/>
              </a:solidFill>
              <a:ln w="38100" cap="rnd">
                <a:solidFill>
                  <a:srgbClr val="6274C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7" name="TextBox 7">
                <a:extLst>
                  <a:ext uri="{FF2B5EF4-FFF2-40B4-BE49-F238E27FC236}">
                    <a16:creationId xmlns:a16="http://schemas.microsoft.com/office/drawing/2014/main" id="{44C0A6DB-39EB-1A0E-3DFB-BC4F5C2B1BE8}"/>
                  </a:ext>
                </a:extLst>
              </p:cNvPr>
              <p:cNvSpPr txBox="1"/>
              <p:nvPr/>
            </p:nvSpPr>
            <p:spPr>
              <a:xfrm>
                <a:off x="0" y="-57150"/>
                <a:ext cx="1376911" cy="150032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72D0294F-325A-43B0-A434-7C742B8F031A}"/>
                </a:ext>
              </a:extLst>
            </p:cNvPr>
            <p:cNvGrpSpPr/>
            <p:nvPr/>
          </p:nvGrpSpPr>
          <p:grpSpPr>
            <a:xfrm>
              <a:off x="12031342" y="3778733"/>
              <a:ext cx="5227958" cy="5479567"/>
              <a:chOff x="0" y="0"/>
              <a:chExt cx="1376911" cy="1443178"/>
            </a:xfrm>
          </p:grpSpPr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ADAFFD27-4C65-C108-C8A2-41F33F700A59}"/>
                  </a:ext>
                </a:extLst>
              </p:cNvPr>
              <p:cNvSpPr/>
              <p:nvPr/>
            </p:nvSpPr>
            <p:spPr>
              <a:xfrm>
                <a:off x="0" y="0"/>
                <a:ext cx="1376911" cy="1443178"/>
              </a:xfrm>
              <a:custGeom>
                <a:avLst/>
                <a:gdLst/>
                <a:ahLst/>
                <a:cxnLst/>
                <a:rect l="l" t="t" r="r" b="b"/>
                <a:pathLst>
                  <a:path w="1376911" h="1443178">
                    <a:moveTo>
                      <a:pt x="75524" y="0"/>
                    </a:moveTo>
                    <a:lnTo>
                      <a:pt x="1301387" y="0"/>
                    </a:lnTo>
                    <a:cubicBezTo>
                      <a:pt x="1343097" y="0"/>
                      <a:pt x="1376911" y="33813"/>
                      <a:pt x="1376911" y="75524"/>
                    </a:cubicBezTo>
                    <a:lnTo>
                      <a:pt x="1376911" y="1367654"/>
                    </a:lnTo>
                    <a:cubicBezTo>
                      <a:pt x="1376911" y="1387684"/>
                      <a:pt x="1368954" y="1406894"/>
                      <a:pt x="1354790" y="1421058"/>
                    </a:cubicBezTo>
                    <a:cubicBezTo>
                      <a:pt x="1340627" y="1435221"/>
                      <a:pt x="1321417" y="1443178"/>
                      <a:pt x="1301387" y="1443178"/>
                    </a:cubicBezTo>
                    <a:lnTo>
                      <a:pt x="75524" y="1443178"/>
                    </a:lnTo>
                    <a:cubicBezTo>
                      <a:pt x="55494" y="1443178"/>
                      <a:pt x="36284" y="1435221"/>
                      <a:pt x="22121" y="1421058"/>
                    </a:cubicBezTo>
                    <a:cubicBezTo>
                      <a:pt x="7957" y="1406894"/>
                      <a:pt x="0" y="1387684"/>
                      <a:pt x="0" y="1367654"/>
                    </a:cubicBezTo>
                    <a:lnTo>
                      <a:pt x="0" y="75524"/>
                    </a:lnTo>
                    <a:cubicBezTo>
                      <a:pt x="0" y="55494"/>
                      <a:pt x="7957" y="36284"/>
                      <a:pt x="22121" y="22121"/>
                    </a:cubicBezTo>
                    <a:cubicBezTo>
                      <a:pt x="36284" y="7957"/>
                      <a:pt x="55494" y="0"/>
                      <a:pt x="7552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rnd">
                <a:solidFill>
                  <a:srgbClr val="6274CF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0" name="TextBox 10">
                <a:extLst>
                  <a:ext uri="{FF2B5EF4-FFF2-40B4-BE49-F238E27FC236}">
                    <a16:creationId xmlns:a16="http://schemas.microsoft.com/office/drawing/2014/main" id="{9F9E88F1-2248-6E00-C117-6E229BAD60A7}"/>
                  </a:ext>
                </a:extLst>
              </p:cNvPr>
              <p:cNvSpPr txBox="1"/>
              <p:nvPr/>
            </p:nvSpPr>
            <p:spPr>
              <a:xfrm>
                <a:off x="0" y="-57150"/>
                <a:ext cx="1376911" cy="150032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  <p:grpSp>
          <p:nvGrpSpPr>
            <p:cNvPr id="14" name="Group 14">
              <a:extLst>
                <a:ext uri="{FF2B5EF4-FFF2-40B4-BE49-F238E27FC236}">
                  <a16:creationId xmlns:a16="http://schemas.microsoft.com/office/drawing/2014/main" id="{AE7A617E-99FA-74BE-DEE0-92EBDA1F1DEC}"/>
                </a:ext>
              </a:extLst>
            </p:cNvPr>
            <p:cNvGrpSpPr/>
            <p:nvPr/>
          </p:nvGrpSpPr>
          <p:grpSpPr>
            <a:xfrm>
              <a:off x="8551310" y="3184675"/>
              <a:ext cx="1188116" cy="1188116"/>
              <a:chOff x="0" y="0"/>
              <a:chExt cx="812800" cy="812800"/>
            </a:xfrm>
          </p:grpSpPr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5861ED86-BA79-2CC4-8937-AB020B3B6FF5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8100" cap="sq">
                <a:solidFill>
                  <a:srgbClr val="6274C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6" name="TextBox 16">
                <a:extLst>
                  <a:ext uri="{FF2B5EF4-FFF2-40B4-BE49-F238E27FC236}">
                    <a16:creationId xmlns:a16="http://schemas.microsoft.com/office/drawing/2014/main" id="{88F619ED-6765-245F-1E6D-393C82D6F818}"/>
                  </a:ext>
                </a:extLst>
              </p:cNvPr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  <p:grpSp>
          <p:nvGrpSpPr>
            <p:cNvPr id="17" name="Group 17">
              <a:extLst>
                <a:ext uri="{FF2B5EF4-FFF2-40B4-BE49-F238E27FC236}">
                  <a16:creationId xmlns:a16="http://schemas.microsoft.com/office/drawing/2014/main" id="{8CD6B0D2-C975-9835-A346-A18190A78280}"/>
                </a:ext>
              </a:extLst>
            </p:cNvPr>
            <p:cNvGrpSpPr/>
            <p:nvPr/>
          </p:nvGrpSpPr>
          <p:grpSpPr>
            <a:xfrm>
              <a:off x="14051263" y="3184675"/>
              <a:ext cx="1188116" cy="1188116"/>
              <a:chOff x="0" y="0"/>
              <a:chExt cx="812800" cy="812800"/>
            </a:xfrm>
          </p:grpSpPr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E55DBA06-CB39-E6EB-D253-84AC25327E43}"/>
                  </a:ext>
                </a:extLst>
              </p:cNvPr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6274CF"/>
              </a:solidFill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9" name="TextBox 19">
                <a:extLst>
                  <a:ext uri="{FF2B5EF4-FFF2-40B4-BE49-F238E27FC236}">
                    <a16:creationId xmlns:a16="http://schemas.microsoft.com/office/drawing/2014/main" id="{92010B8A-824E-10A2-5725-FCE9F2FC3CFE}"/>
                  </a:ext>
                </a:extLst>
              </p:cNvPr>
              <p:cNvSpPr txBox="1"/>
              <p:nvPr/>
            </p:nvSpPr>
            <p:spPr>
              <a:xfrm>
                <a:off x="76200" y="19050"/>
                <a:ext cx="660400" cy="7175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40"/>
                  </a:lnSpc>
                </a:pPr>
                <a:endParaRPr/>
              </a:p>
            </p:txBody>
          </p:sp>
        </p:grpSp>
        <p:sp>
          <p:nvSpPr>
            <p:cNvPr id="21" name="TextBox 21">
              <a:extLst>
                <a:ext uri="{FF2B5EF4-FFF2-40B4-BE49-F238E27FC236}">
                  <a16:creationId xmlns:a16="http://schemas.microsoft.com/office/drawing/2014/main" id="{4BFF7C13-5E79-3EDB-BE5A-D070BA4F60F6}"/>
                </a:ext>
              </a:extLst>
            </p:cNvPr>
            <p:cNvSpPr txBox="1"/>
            <p:nvPr/>
          </p:nvSpPr>
          <p:spPr>
            <a:xfrm>
              <a:off x="8746450" y="3246922"/>
              <a:ext cx="797836" cy="796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3500" b="1" spc="105">
                  <a:solidFill>
                    <a:srgbClr val="6274CF"/>
                  </a:solidFill>
                  <a:latin typeface="Tlab 돋움 레귤러 Bold"/>
                  <a:ea typeface="Tlab 돋움 레귤러 Bold"/>
                  <a:cs typeface="Tlab 돋움 레귤러 Bold"/>
                  <a:sym typeface="Tlab 돋움 레귤러 Bold"/>
                </a:rPr>
                <a:t>02</a:t>
              </a:r>
            </a:p>
          </p:txBody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6F9A46CF-0663-2572-AC77-492E6C634DFB}"/>
                </a:ext>
              </a:extLst>
            </p:cNvPr>
            <p:cNvSpPr txBox="1"/>
            <p:nvPr/>
          </p:nvSpPr>
          <p:spPr>
            <a:xfrm>
              <a:off x="14246403" y="3246922"/>
              <a:ext cx="797836" cy="796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3500" b="1" spc="105">
                  <a:solidFill>
                    <a:srgbClr val="F9FAF5"/>
                  </a:solidFill>
                  <a:latin typeface="Tlab 돋움 레귤러 Bold"/>
                  <a:ea typeface="Tlab 돋움 레귤러 Bold"/>
                  <a:cs typeface="Tlab 돋움 레귤러 Bold"/>
                  <a:sym typeface="Tlab 돋움 레귤러 Bold"/>
                </a:rPr>
                <a:t>03</a:t>
              </a:r>
            </a:p>
          </p:txBody>
        </p:sp>
        <p:sp>
          <p:nvSpPr>
            <p:cNvPr id="24" name="TextBox 24">
              <a:extLst>
                <a:ext uri="{FF2B5EF4-FFF2-40B4-BE49-F238E27FC236}">
                  <a16:creationId xmlns:a16="http://schemas.microsoft.com/office/drawing/2014/main" id="{BF8BF50F-BABA-5F9F-7EA8-3CDBCF13ABA1}"/>
                </a:ext>
              </a:extLst>
            </p:cNvPr>
            <p:cNvSpPr txBox="1"/>
            <p:nvPr/>
          </p:nvSpPr>
          <p:spPr>
            <a:xfrm>
              <a:off x="6577651" y="5842964"/>
              <a:ext cx="4928549" cy="22081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6032"/>
                </a:lnSpc>
              </a:pPr>
              <a:r>
                <a:rPr lang="ko-KR" altLang="en-US" sz="2600" spc="26" dirty="0">
                  <a:solidFill>
                    <a:srgbClr val="FFFFFF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다양한 테이블에 흩어져 있는 고객 정보를 통합 분석하는 작업이 수동으로 진행됨</a:t>
              </a:r>
              <a:r>
                <a:rPr lang="en-US" altLang="ko-KR" sz="2600" spc="26" dirty="0">
                  <a:solidFill>
                    <a:srgbClr val="FFFFFF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.</a:t>
              </a:r>
            </a:p>
          </p:txBody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4009E2FB-3071-2513-6165-F6D8085AE30B}"/>
                </a:ext>
              </a:extLst>
            </p:cNvPr>
            <p:cNvSpPr txBox="1"/>
            <p:nvPr/>
          </p:nvSpPr>
          <p:spPr>
            <a:xfrm>
              <a:off x="12573000" y="5372100"/>
              <a:ext cx="4316665" cy="2208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032"/>
                </a:lnSpc>
              </a:pPr>
              <a:r>
                <a:rPr lang="ko-KR" altLang="en-US" sz="2600" spc="26" dirty="0">
                  <a:solidFill>
                    <a:srgbClr val="6274CF"/>
                  </a:solidFill>
                  <a:latin typeface="Tlab 돋움 레귤러"/>
                  <a:ea typeface="Tlab 돋움 레귤러"/>
                  <a:cs typeface="Tlab 돋움 레귤러"/>
                  <a:sym typeface="Tlab 돋움 레귤러"/>
                </a:rPr>
                <a:t>고객의 계좌 및 대출 정보를 통합한 요약 데이터를 주기적으로 생성 및 저장</a:t>
              </a:r>
              <a:endParaRPr lang="en-US" sz="2600" spc="26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endParaRPr>
            </a:p>
          </p:txBody>
        </p:sp>
        <p:sp>
          <p:nvSpPr>
            <p:cNvPr id="27" name="TextBox 27">
              <a:extLst>
                <a:ext uri="{FF2B5EF4-FFF2-40B4-BE49-F238E27FC236}">
                  <a16:creationId xmlns:a16="http://schemas.microsoft.com/office/drawing/2014/main" id="{6C210A70-F4B8-5280-51A9-2FEDFD790D96}"/>
                </a:ext>
              </a:extLst>
            </p:cNvPr>
            <p:cNvSpPr txBox="1"/>
            <p:nvPr/>
          </p:nvSpPr>
          <p:spPr>
            <a:xfrm>
              <a:off x="7481404" y="4667250"/>
              <a:ext cx="3327929" cy="9591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0"/>
                </a:lnSpc>
              </a:pPr>
              <a:r>
                <a:rPr lang="en-US" sz="3000" b="1" spc="30" dirty="0">
                  <a:solidFill>
                    <a:srgbClr val="FFFFFF"/>
                  </a:solidFill>
                  <a:latin typeface="Tlab 돋움 레귤러 Bold"/>
                  <a:ea typeface="Tlab 돋움 레귤러 Bold"/>
                  <a:cs typeface="Tlab 돋움 레귤러 Bold"/>
                  <a:sym typeface="Tlab 돋움 레귤러 Bold"/>
                </a:rPr>
                <a:t>Pain</a:t>
              </a:r>
            </a:p>
            <a:p>
              <a:pPr algn="ctr">
                <a:lnSpc>
                  <a:spcPts val="3750"/>
                </a:lnSpc>
              </a:pPr>
              <a:r>
                <a:rPr lang="en-US" sz="3000" b="1" spc="30" dirty="0">
                  <a:solidFill>
                    <a:srgbClr val="FFFFFF"/>
                  </a:solidFill>
                  <a:latin typeface="Tlab 돋움 레귤러 Bold"/>
                  <a:ea typeface="Tlab 돋움 레귤러 Bold"/>
                  <a:cs typeface="Tlab 돋움 레귤러 Bold"/>
                  <a:sym typeface="Tlab 돋움 레귤러 Bold"/>
                </a:rPr>
                <a:t>Point</a:t>
              </a:r>
            </a:p>
          </p:txBody>
        </p:sp>
        <p:sp>
          <p:nvSpPr>
            <p:cNvPr id="28" name="TextBox 28">
              <a:extLst>
                <a:ext uri="{FF2B5EF4-FFF2-40B4-BE49-F238E27FC236}">
                  <a16:creationId xmlns:a16="http://schemas.microsoft.com/office/drawing/2014/main" id="{2D7D81B0-4F27-DDCE-2374-5EFC13CE8FB2}"/>
                </a:ext>
              </a:extLst>
            </p:cNvPr>
            <p:cNvSpPr txBox="1"/>
            <p:nvPr/>
          </p:nvSpPr>
          <p:spPr>
            <a:xfrm>
              <a:off x="12988070" y="4509026"/>
              <a:ext cx="3327929" cy="9591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50"/>
                </a:lnSpc>
              </a:pPr>
              <a:r>
                <a:rPr lang="ko-KR" altLang="en-US" sz="3000" b="1" spc="30" dirty="0">
                  <a:solidFill>
                    <a:srgbClr val="6274CF"/>
                  </a:solidFill>
                  <a:latin typeface="Tlab 돋움 레귤러 Bold"/>
                  <a:ea typeface="Tlab 돋움 레귤러 Bold"/>
                  <a:cs typeface="Tlab 돋움 레귤러 Bold"/>
                  <a:sym typeface="Tlab 돋움 레귤러 Bold"/>
                </a:rPr>
                <a:t>분석</a:t>
              </a:r>
            </a:p>
            <a:p>
              <a:pPr algn="ctr">
                <a:lnSpc>
                  <a:spcPts val="3750"/>
                </a:lnSpc>
              </a:pPr>
              <a:r>
                <a:rPr lang="ko-KR" altLang="en-US" sz="3000" b="1" spc="30" dirty="0">
                  <a:solidFill>
                    <a:srgbClr val="6274CF"/>
                  </a:solidFill>
                  <a:latin typeface="Tlab 돋움 레귤러 Bold"/>
                  <a:ea typeface="Tlab 돋움 레귤러 Bold"/>
                  <a:cs typeface="Tlab 돋움 레귤러 Bold"/>
                  <a:sym typeface="Tlab 돋움 레귤러 Bold"/>
                </a:rPr>
                <a:t>목표</a:t>
              </a:r>
              <a:endParaRPr lang="en-US" sz="3000" b="1" spc="30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endParaRPr>
            </a:p>
          </p:txBody>
        </p:sp>
        <p:sp>
          <p:nvSpPr>
            <p:cNvPr id="32" name="AutoShape 32">
              <a:extLst>
                <a:ext uri="{FF2B5EF4-FFF2-40B4-BE49-F238E27FC236}">
                  <a16:creationId xmlns:a16="http://schemas.microsoft.com/office/drawing/2014/main" id="{E4D8213A-1298-362E-8CB9-3D3F16C44304}"/>
                </a:ext>
              </a:extLst>
            </p:cNvPr>
            <p:cNvSpPr/>
            <p:nvPr/>
          </p:nvSpPr>
          <p:spPr>
            <a:xfrm>
              <a:off x="12461780" y="6947016"/>
              <a:ext cx="4332477" cy="0"/>
            </a:xfrm>
            <a:prstGeom prst="line">
              <a:avLst/>
            </a:prstGeom>
            <a:ln w="9525" cap="flat">
              <a:solidFill>
                <a:srgbClr val="6274C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3" name="AutoShape 33">
              <a:extLst>
                <a:ext uri="{FF2B5EF4-FFF2-40B4-BE49-F238E27FC236}">
                  <a16:creationId xmlns:a16="http://schemas.microsoft.com/office/drawing/2014/main" id="{90A415E5-E60A-688C-1EB4-210B20C58FC2}"/>
                </a:ext>
              </a:extLst>
            </p:cNvPr>
            <p:cNvSpPr/>
            <p:nvPr/>
          </p:nvSpPr>
          <p:spPr>
            <a:xfrm>
              <a:off x="6979130" y="6694522"/>
              <a:ext cx="4332477" cy="0"/>
            </a:xfrm>
            <a:prstGeom prst="line">
              <a:avLst/>
            </a:prstGeom>
            <a:ln w="9525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4" name="AutoShape 34">
              <a:extLst>
                <a:ext uri="{FF2B5EF4-FFF2-40B4-BE49-F238E27FC236}">
                  <a16:creationId xmlns:a16="http://schemas.microsoft.com/office/drawing/2014/main" id="{A8618C20-1B83-4D1C-F1E0-6CE5B27CB8CD}"/>
                </a:ext>
              </a:extLst>
            </p:cNvPr>
            <p:cNvSpPr/>
            <p:nvPr/>
          </p:nvSpPr>
          <p:spPr>
            <a:xfrm>
              <a:off x="6979130" y="8233860"/>
              <a:ext cx="4332477" cy="0"/>
            </a:xfrm>
            <a:prstGeom prst="line">
              <a:avLst/>
            </a:prstGeom>
            <a:ln w="9525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6" name="AutoShape 36">
              <a:extLst>
                <a:ext uri="{FF2B5EF4-FFF2-40B4-BE49-F238E27FC236}">
                  <a16:creationId xmlns:a16="http://schemas.microsoft.com/office/drawing/2014/main" id="{7A658AD2-3C24-B95B-2EDE-3B140C1155C9}"/>
                </a:ext>
              </a:extLst>
            </p:cNvPr>
            <p:cNvSpPr/>
            <p:nvPr/>
          </p:nvSpPr>
          <p:spPr>
            <a:xfrm>
              <a:off x="12485797" y="7734300"/>
              <a:ext cx="4332477" cy="0"/>
            </a:xfrm>
            <a:prstGeom prst="line">
              <a:avLst/>
            </a:prstGeom>
            <a:ln w="9525" cap="flat">
              <a:solidFill>
                <a:srgbClr val="6274C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7" name="AutoShape 37">
              <a:extLst>
                <a:ext uri="{FF2B5EF4-FFF2-40B4-BE49-F238E27FC236}">
                  <a16:creationId xmlns:a16="http://schemas.microsoft.com/office/drawing/2014/main" id="{AB62C88B-70E5-9B87-3E1D-01ACBC931503}"/>
                </a:ext>
              </a:extLst>
            </p:cNvPr>
            <p:cNvSpPr/>
            <p:nvPr/>
          </p:nvSpPr>
          <p:spPr>
            <a:xfrm>
              <a:off x="6979130" y="7464191"/>
              <a:ext cx="4332477" cy="0"/>
            </a:xfrm>
            <a:prstGeom prst="line">
              <a:avLst/>
            </a:prstGeom>
            <a:ln w="9525" cap="flat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 dirty="0"/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50705C3D-6768-9496-5425-761BCF3E137D}"/>
                </a:ext>
              </a:extLst>
            </p:cNvPr>
            <p:cNvGrpSpPr/>
            <p:nvPr/>
          </p:nvGrpSpPr>
          <p:grpSpPr>
            <a:xfrm>
              <a:off x="1028700" y="3184675"/>
              <a:ext cx="5227958" cy="6073625"/>
              <a:chOff x="1028700" y="3184675"/>
              <a:chExt cx="5227958" cy="6073625"/>
            </a:xfrm>
          </p:grpSpPr>
          <p:grpSp>
            <p:nvGrpSpPr>
              <p:cNvPr id="2" name="Group 2">
                <a:extLst>
                  <a:ext uri="{FF2B5EF4-FFF2-40B4-BE49-F238E27FC236}">
                    <a16:creationId xmlns:a16="http://schemas.microsoft.com/office/drawing/2014/main" id="{67B654F2-1169-76A7-99A0-B4729A2130D2}"/>
                  </a:ext>
                </a:extLst>
              </p:cNvPr>
              <p:cNvGrpSpPr/>
              <p:nvPr/>
            </p:nvGrpSpPr>
            <p:grpSpPr>
              <a:xfrm>
                <a:off x="1028700" y="3778733"/>
                <a:ext cx="5227958" cy="5479567"/>
                <a:chOff x="0" y="0"/>
                <a:chExt cx="1376911" cy="1443178"/>
              </a:xfrm>
            </p:grpSpPr>
            <p:sp>
              <p:nvSpPr>
                <p:cNvPr id="3" name="Freeform 3">
                  <a:extLst>
                    <a:ext uri="{FF2B5EF4-FFF2-40B4-BE49-F238E27FC236}">
                      <a16:creationId xmlns:a16="http://schemas.microsoft.com/office/drawing/2014/main" id="{A4C5577F-F2A2-6033-5E7B-D059B7981E30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1376911" cy="14431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6911" h="1443178">
                      <a:moveTo>
                        <a:pt x="75524" y="0"/>
                      </a:moveTo>
                      <a:lnTo>
                        <a:pt x="1301387" y="0"/>
                      </a:lnTo>
                      <a:cubicBezTo>
                        <a:pt x="1343097" y="0"/>
                        <a:pt x="1376911" y="33813"/>
                        <a:pt x="1376911" y="75524"/>
                      </a:cubicBezTo>
                      <a:lnTo>
                        <a:pt x="1376911" y="1367654"/>
                      </a:lnTo>
                      <a:cubicBezTo>
                        <a:pt x="1376911" y="1387684"/>
                        <a:pt x="1368954" y="1406894"/>
                        <a:pt x="1354790" y="1421058"/>
                      </a:cubicBezTo>
                      <a:cubicBezTo>
                        <a:pt x="1340627" y="1435221"/>
                        <a:pt x="1321417" y="1443178"/>
                        <a:pt x="1301387" y="1443178"/>
                      </a:cubicBezTo>
                      <a:lnTo>
                        <a:pt x="75524" y="1443178"/>
                      </a:lnTo>
                      <a:cubicBezTo>
                        <a:pt x="55494" y="1443178"/>
                        <a:pt x="36284" y="1435221"/>
                        <a:pt x="22121" y="1421058"/>
                      </a:cubicBezTo>
                      <a:cubicBezTo>
                        <a:pt x="7957" y="1406894"/>
                        <a:pt x="0" y="1387684"/>
                        <a:pt x="0" y="1367654"/>
                      </a:cubicBezTo>
                      <a:lnTo>
                        <a:pt x="0" y="75524"/>
                      </a:lnTo>
                      <a:cubicBezTo>
                        <a:pt x="0" y="55494"/>
                        <a:pt x="7957" y="36284"/>
                        <a:pt x="22121" y="22121"/>
                      </a:cubicBezTo>
                      <a:cubicBezTo>
                        <a:pt x="36284" y="7957"/>
                        <a:pt x="55494" y="0"/>
                        <a:pt x="75524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38100" cap="rnd">
                  <a:solidFill>
                    <a:srgbClr val="6274CF"/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4" name="TextBox 4">
                  <a:extLst>
                    <a:ext uri="{FF2B5EF4-FFF2-40B4-BE49-F238E27FC236}">
                      <a16:creationId xmlns:a16="http://schemas.microsoft.com/office/drawing/2014/main" id="{A620D330-A035-84F5-8C68-1261582544A8}"/>
                    </a:ext>
                  </a:extLst>
                </p:cNvPr>
                <p:cNvSpPr txBox="1"/>
                <p:nvPr/>
              </p:nvSpPr>
              <p:spPr>
                <a:xfrm>
                  <a:off x="0" y="-57150"/>
                  <a:ext cx="1376911" cy="1500328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3640"/>
                    </a:lnSpc>
                  </a:pPr>
                  <a:endParaRPr/>
                </a:p>
              </p:txBody>
            </p:sp>
          </p:grpSp>
          <p:grpSp>
            <p:nvGrpSpPr>
              <p:cNvPr id="11" name="Group 11">
                <a:extLst>
                  <a:ext uri="{FF2B5EF4-FFF2-40B4-BE49-F238E27FC236}">
                    <a16:creationId xmlns:a16="http://schemas.microsoft.com/office/drawing/2014/main" id="{3B260F2D-C39C-6449-3A07-DBA1C718BBC3}"/>
                  </a:ext>
                </a:extLst>
              </p:cNvPr>
              <p:cNvGrpSpPr/>
              <p:nvPr/>
            </p:nvGrpSpPr>
            <p:grpSpPr>
              <a:xfrm>
                <a:off x="3048621" y="3184675"/>
                <a:ext cx="1188116" cy="1188116"/>
                <a:chOff x="0" y="0"/>
                <a:chExt cx="812800" cy="812800"/>
              </a:xfrm>
            </p:grpSpPr>
            <p:sp>
              <p:nvSpPr>
                <p:cNvPr id="12" name="Freeform 12">
                  <a:extLst>
                    <a:ext uri="{FF2B5EF4-FFF2-40B4-BE49-F238E27FC236}">
                      <a16:creationId xmlns:a16="http://schemas.microsoft.com/office/drawing/2014/main" id="{8BCCD4C3-0EF4-2774-DF9D-78A0BA23DFA3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>
                      <a:moveTo>
                        <a:pt x="406400" y="0"/>
                      </a:moveTo>
                      <a:cubicBezTo>
                        <a:pt x="181951" y="0"/>
                        <a:pt x="0" y="181951"/>
                        <a:pt x="0" y="406400"/>
                      </a:cubicBezTo>
                      <a:cubicBezTo>
                        <a:pt x="0" y="630849"/>
                        <a:pt x="181951" y="812800"/>
                        <a:pt x="406400" y="812800"/>
                      </a:cubicBezTo>
                      <a:cubicBezTo>
                        <a:pt x="630849" y="812800"/>
                        <a:pt x="812800" y="630849"/>
                        <a:pt x="812800" y="406400"/>
                      </a:cubicBezTo>
                      <a:cubicBezTo>
                        <a:pt x="812800" y="181951"/>
                        <a:pt x="630849" y="0"/>
                        <a:pt x="406400" y="0"/>
                      </a:cubicBezTo>
                      <a:close/>
                    </a:path>
                  </a:pathLst>
                </a:custGeom>
                <a:solidFill>
                  <a:srgbClr val="6274CF"/>
                </a:solidFill>
              </p:spPr>
              <p:txBody>
                <a:bodyPr/>
                <a:lstStyle/>
                <a:p>
                  <a:endParaRPr lang="ko-KR" altLang="en-US"/>
                </a:p>
              </p:txBody>
            </p:sp>
            <p:sp>
              <p:nvSpPr>
                <p:cNvPr id="13" name="TextBox 13">
                  <a:extLst>
                    <a:ext uri="{FF2B5EF4-FFF2-40B4-BE49-F238E27FC236}">
                      <a16:creationId xmlns:a16="http://schemas.microsoft.com/office/drawing/2014/main" id="{FFC05FFF-7865-3368-16BF-5C2C721C1F61}"/>
                    </a:ext>
                  </a:extLst>
                </p:cNvPr>
                <p:cNvSpPr txBox="1"/>
                <p:nvPr/>
              </p:nvSpPr>
              <p:spPr>
                <a:xfrm>
                  <a:off x="76200" y="19050"/>
                  <a:ext cx="660400" cy="717550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3640"/>
                    </a:lnSpc>
                  </a:pPr>
                  <a:endParaRPr/>
                </a:p>
              </p:txBody>
            </p:sp>
          </p:grpSp>
          <p:sp>
            <p:nvSpPr>
              <p:cNvPr id="20" name="TextBox 20">
                <a:extLst>
                  <a:ext uri="{FF2B5EF4-FFF2-40B4-BE49-F238E27FC236}">
                    <a16:creationId xmlns:a16="http://schemas.microsoft.com/office/drawing/2014/main" id="{D5D315AE-9AC5-D152-BE8D-7CD156AB770B}"/>
                  </a:ext>
                </a:extLst>
              </p:cNvPr>
              <p:cNvSpPr txBox="1"/>
              <p:nvPr/>
            </p:nvSpPr>
            <p:spPr>
              <a:xfrm>
                <a:off x="3246589" y="3246922"/>
                <a:ext cx="797836" cy="796921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7000"/>
                  </a:lnSpc>
                </a:pPr>
                <a:r>
                  <a:rPr lang="en-US" sz="3500" b="1" spc="105">
                    <a:solidFill>
                      <a:srgbClr val="F9FAF5"/>
                    </a:solidFill>
                    <a:latin typeface="Tlab 돋움 레귤러 Bold"/>
                    <a:ea typeface="Tlab 돋움 레귤러 Bold"/>
                    <a:cs typeface="Tlab 돋움 레귤러 Bold"/>
                    <a:sym typeface="Tlab 돋움 레귤러 Bold"/>
                  </a:rPr>
                  <a:t>01</a:t>
                </a:r>
              </a:p>
            </p:txBody>
          </p:sp>
          <p:sp>
            <p:nvSpPr>
              <p:cNvPr id="23" name="TextBox 23">
                <a:extLst>
                  <a:ext uri="{FF2B5EF4-FFF2-40B4-BE49-F238E27FC236}">
                    <a16:creationId xmlns:a16="http://schemas.microsoft.com/office/drawing/2014/main" id="{F0C839C8-9241-9D2C-98FB-8AD431328B95}"/>
                  </a:ext>
                </a:extLst>
              </p:cNvPr>
              <p:cNvSpPr txBox="1"/>
              <p:nvPr/>
            </p:nvSpPr>
            <p:spPr>
              <a:xfrm>
                <a:off x="2034247" y="5192792"/>
                <a:ext cx="3147342" cy="1438664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6032"/>
                  </a:lnSpc>
                </a:pPr>
                <a:r>
                  <a:rPr lang="ko-KR" altLang="en-US" sz="2600" spc="26" dirty="0">
                    <a:solidFill>
                      <a:srgbClr val="6274CF"/>
                    </a:solidFill>
                    <a:latin typeface="Tlab 돋움 레귤러"/>
                    <a:ea typeface="Tlab 돋움 레귤러"/>
                    <a:cs typeface="Tlab 돋움 레귤러"/>
                    <a:sym typeface="Tlab 돋움 레귤러"/>
                  </a:rPr>
                  <a:t>제공</a:t>
                </a:r>
                <a:r>
                  <a:rPr lang="en-US" altLang="ko-KR" sz="2600" spc="26" dirty="0">
                    <a:solidFill>
                      <a:srgbClr val="6274CF"/>
                    </a:solidFill>
                    <a:latin typeface="Tlab 돋움 레귤러"/>
                    <a:ea typeface="Tlab 돋움 레귤러"/>
                    <a:cs typeface="Tlab 돋움 레귤러"/>
                    <a:sym typeface="Tlab 돋움 레귤러"/>
                  </a:rPr>
                  <a:t>: (</a:t>
                </a:r>
                <a:r>
                  <a:rPr lang="ko-KR" altLang="en-US" sz="2600" spc="26" dirty="0" err="1">
                    <a:solidFill>
                      <a:srgbClr val="6274CF"/>
                    </a:solidFill>
                    <a:latin typeface="Tlab 돋움 레귤러"/>
                    <a:ea typeface="Tlab 돋움 레귤러"/>
                    <a:cs typeface="Tlab 돋움 레귤러"/>
                    <a:sym typeface="Tlab 돋움 레귤러"/>
                  </a:rPr>
                  <a:t>김효관</a:t>
                </a:r>
                <a:r>
                  <a:rPr lang="ko-KR" altLang="en-US" sz="2600" spc="26" dirty="0">
                    <a:solidFill>
                      <a:srgbClr val="6274CF"/>
                    </a:solidFill>
                    <a:latin typeface="Tlab 돋움 레귤러"/>
                    <a:ea typeface="Tlab 돋움 레귤러"/>
                    <a:cs typeface="Tlab 돋움 레귤러"/>
                    <a:sym typeface="Tlab 돋움 레귤러"/>
                  </a:rPr>
                  <a:t> 교수</a:t>
                </a:r>
                <a:r>
                  <a:rPr lang="en-US" altLang="ko-KR" sz="2600" spc="26" dirty="0">
                    <a:solidFill>
                      <a:srgbClr val="6274CF"/>
                    </a:solidFill>
                    <a:latin typeface="Tlab 돋움 레귤러"/>
                    <a:ea typeface="Tlab 돋움 레귤러"/>
                    <a:cs typeface="Tlab 돋움 레귤러"/>
                    <a:sym typeface="Tlab 돋움 레귤러"/>
                  </a:rPr>
                  <a:t>)</a:t>
                </a:r>
              </a:p>
              <a:p>
                <a:pPr algn="ctr">
                  <a:lnSpc>
                    <a:spcPts val="6032"/>
                  </a:lnSpc>
                </a:pPr>
                <a:r>
                  <a:rPr lang="ko-KR" altLang="en-US" sz="2600" spc="26" dirty="0">
                    <a:solidFill>
                      <a:srgbClr val="6274CF"/>
                    </a:solidFill>
                    <a:latin typeface="Tlab 돋움 레귤러"/>
                    <a:ea typeface="Tlab 돋움 레귤러"/>
                    <a:cs typeface="Tlab 돋움 레귤러"/>
                    <a:sym typeface="Tlab 돋움 레귤러"/>
                  </a:rPr>
                  <a:t>금융데이터</a:t>
                </a:r>
              </a:p>
            </p:txBody>
          </p:sp>
          <p:sp>
            <p:nvSpPr>
              <p:cNvPr id="26" name="TextBox 26">
                <a:extLst>
                  <a:ext uri="{FF2B5EF4-FFF2-40B4-BE49-F238E27FC236}">
                    <a16:creationId xmlns:a16="http://schemas.microsoft.com/office/drawing/2014/main" id="{E0197B65-82D9-697E-555F-1EC2B7E12A01}"/>
                  </a:ext>
                </a:extLst>
              </p:cNvPr>
              <p:cNvSpPr txBox="1"/>
              <p:nvPr/>
            </p:nvSpPr>
            <p:spPr>
              <a:xfrm>
                <a:off x="1981543" y="4667250"/>
                <a:ext cx="3327929" cy="471796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750"/>
                  </a:lnSpc>
                </a:pPr>
                <a:r>
                  <a:rPr lang="ko-KR" altLang="en-US" sz="3000" b="1" spc="30" dirty="0">
                    <a:solidFill>
                      <a:srgbClr val="6274CF"/>
                    </a:solidFill>
                    <a:latin typeface="Tlab 돋움 레귤러 Bold"/>
                    <a:ea typeface="Tlab 돋움 레귤러 Bold"/>
                    <a:cs typeface="Tlab 돋움 레귤러 Bold"/>
                    <a:sym typeface="Tlab 돋움 레귤러 Bold"/>
                  </a:rPr>
                  <a:t>분석 대상</a:t>
                </a:r>
                <a:endParaRPr lang="en-US" sz="3000" b="1" spc="30" dirty="0">
                  <a:solidFill>
                    <a:srgbClr val="6274CF"/>
                  </a:solidFill>
                  <a:latin typeface="Tlab 돋움 레귤러 Bold"/>
                  <a:ea typeface="Tlab 돋움 레귤러 Bold"/>
                  <a:cs typeface="Tlab 돋움 레귤러 Bold"/>
                  <a:sym typeface="Tlab 돋움 레귤러 Bold"/>
                </a:endParaRPr>
              </a:p>
            </p:txBody>
          </p:sp>
          <p:sp>
            <p:nvSpPr>
              <p:cNvPr id="31" name="AutoShape 31">
                <a:extLst>
                  <a:ext uri="{FF2B5EF4-FFF2-40B4-BE49-F238E27FC236}">
                    <a16:creationId xmlns:a16="http://schemas.microsoft.com/office/drawing/2014/main" id="{50799C05-8537-C1EC-690A-FEC6300FD60F}"/>
                  </a:ext>
                </a:extLst>
              </p:cNvPr>
              <p:cNvSpPr/>
              <p:nvPr/>
            </p:nvSpPr>
            <p:spPr>
              <a:xfrm>
                <a:off x="1636937" y="5959175"/>
                <a:ext cx="4332477" cy="0"/>
              </a:xfrm>
              <a:prstGeom prst="line">
                <a:avLst/>
              </a:prstGeom>
              <a:ln w="9525" cap="flat">
                <a:solidFill>
                  <a:srgbClr val="6274C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5" name="AutoShape 35">
                <a:extLst>
                  <a:ext uri="{FF2B5EF4-FFF2-40B4-BE49-F238E27FC236}">
                    <a16:creationId xmlns:a16="http://schemas.microsoft.com/office/drawing/2014/main" id="{D96C0FC2-2837-CC7F-8464-3EC27427CBE2}"/>
                  </a:ext>
                </a:extLst>
              </p:cNvPr>
              <p:cNvSpPr/>
              <p:nvPr/>
            </p:nvSpPr>
            <p:spPr>
              <a:xfrm>
                <a:off x="1484537" y="7468954"/>
                <a:ext cx="4332477" cy="0"/>
              </a:xfrm>
              <a:prstGeom prst="line">
                <a:avLst/>
              </a:prstGeom>
              <a:ln w="9525" cap="flat">
                <a:solidFill>
                  <a:srgbClr val="6274C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39" name="AutoShape 31">
                <a:extLst>
                  <a:ext uri="{FF2B5EF4-FFF2-40B4-BE49-F238E27FC236}">
                    <a16:creationId xmlns:a16="http://schemas.microsoft.com/office/drawing/2014/main" id="{9D3285C8-AA20-F6E5-525E-FAE3C6F92AFD}"/>
                  </a:ext>
                </a:extLst>
              </p:cNvPr>
              <p:cNvSpPr/>
              <p:nvPr/>
            </p:nvSpPr>
            <p:spPr>
              <a:xfrm>
                <a:off x="1636937" y="6846922"/>
                <a:ext cx="4332477" cy="0"/>
              </a:xfrm>
              <a:prstGeom prst="line">
                <a:avLst/>
              </a:prstGeom>
              <a:ln w="9525" cap="flat">
                <a:solidFill>
                  <a:srgbClr val="6274C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40" name="AutoShape 31">
                <a:extLst>
                  <a:ext uri="{FF2B5EF4-FFF2-40B4-BE49-F238E27FC236}">
                    <a16:creationId xmlns:a16="http://schemas.microsoft.com/office/drawing/2014/main" id="{8FC3BE48-4724-9B37-CDFD-D4548A5680DD}"/>
                  </a:ext>
                </a:extLst>
              </p:cNvPr>
              <p:cNvSpPr/>
              <p:nvPr/>
            </p:nvSpPr>
            <p:spPr>
              <a:xfrm>
                <a:off x="1636937" y="8233860"/>
                <a:ext cx="4332477" cy="0"/>
              </a:xfrm>
              <a:prstGeom prst="line">
                <a:avLst/>
              </a:prstGeom>
              <a:ln w="9525" cap="flat">
                <a:solidFill>
                  <a:srgbClr val="6274CF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ko-KR" altLang="en-US"/>
              </a:p>
            </p:txBody>
          </p:sp>
        </p:grpSp>
        <p:sp>
          <p:nvSpPr>
            <p:cNvPr id="41" name="AutoShape 32">
              <a:extLst>
                <a:ext uri="{FF2B5EF4-FFF2-40B4-BE49-F238E27FC236}">
                  <a16:creationId xmlns:a16="http://schemas.microsoft.com/office/drawing/2014/main" id="{7CE36F11-B4F7-1EC7-3998-F0328B6A67D4}"/>
                </a:ext>
              </a:extLst>
            </p:cNvPr>
            <p:cNvSpPr/>
            <p:nvPr/>
          </p:nvSpPr>
          <p:spPr>
            <a:xfrm>
              <a:off x="12548103" y="6210300"/>
              <a:ext cx="4332477" cy="0"/>
            </a:xfrm>
            <a:prstGeom prst="line">
              <a:avLst/>
            </a:prstGeom>
            <a:ln w="9525" cap="flat">
              <a:solidFill>
                <a:srgbClr val="6274C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7487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A75543-CFD9-0EFA-B1B2-DD8FA37EF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EF738752-F2A5-809B-809F-CE5CA09F2DEF}"/>
              </a:ext>
            </a:extLst>
          </p:cNvPr>
          <p:cNvSpPr txBox="1"/>
          <p:nvPr/>
        </p:nvSpPr>
        <p:spPr>
          <a:xfrm>
            <a:off x="1144562" y="3762493"/>
            <a:ext cx="8069615" cy="560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ko-KR" alt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개발 환경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ABA319E-8CA3-027A-7D2F-E3D0FF0780B8}"/>
              </a:ext>
            </a:extLst>
          </p:cNvPr>
          <p:cNvSpPr txBox="1"/>
          <p:nvPr/>
        </p:nvSpPr>
        <p:spPr>
          <a:xfrm>
            <a:off x="1144562" y="409575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02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1B3C5E15-6C62-0D55-1029-6C5720F0BDBF}"/>
              </a:ext>
            </a:extLst>
          </p:cNvPr>
          <p:cNvSpPr txBox="1"/>
          <p:nvPr/>
        </p:nvSpPr>
        <p:spPr>
          <a:xfrm>
            <a:off x="1144562" y="130683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개발 환경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01B583B0-FC19-2BB9-B0AD-FA3699CD5EE6}"/>
              </a:ext>
            </a:extLst>
          </p:cNvPr>
          <p:cNvSpPr txBox="1"/>
          <p:nvPr/>
        </p:nvSpPr>
        <p:spPr>
          <a:xfrm>
            <a:off x="1144562" y="4500470"/>
            <a:ext cx="8837638" cy="16778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71"/>
              </a:lnSpc>
            </a:pPr>
            <a:r>
              <a:rPr lang="ko-KR" altLang="en-US" sz="3600" b="1" dirty="0">
                <a:latin typeface="+mn-ea"/>
              </a:rPr>
              <a:t>운영 체제 </a:t>
            </a:r>
            <a:r>
              <a:rPr lang="en-US" altLang="ko-KR" sz="3600" b="1" dirty="0">
                <a:latin typeface="+mn-ea"/>
              </a:rPr>
              <a:t>:  Windows 11</a:t>
            </a:r>
          </a:p>
          <a:p>
            <a:pPr algn="l">
              <a:lnSpc>
                <a:spcPts val="4471"/>
              </a:lnSpc>
            </a:pPr>
            <a:r>
              <a:rPr lang="ko-KR" altLang="en-US" sz="3600" b="1" spc="25" dirty="0">
                <a:solidFill>
                  <a:srgbClr val="252525"/>
                </a:solidFill>
                <a:latin typeface="+mn-ea"/>
                <a:cs typeface="TDTD순고딕"/>
                <a:sym typeface="TDTD순고딕"/>
              </a:rPr>
              <a:t>개발 언어 </a:t>
            </a:r>
            <a:r>
              <a:rPr lang="en-US" altLang="ko-KR" sz="3600" b="1" spc="25" dirty="0">
                <a:solidFill>
                  <a:srgbClr val="252525"/>
                </a:solidFill>
                <a:latin typeface="+mn-ea"/>
                <a:cs typeface="TDTD순고딕"/>
                <a:sym typeface="TDTD순고딕"/>
              </a:rPr>
              <a:t>:  python</a:t>
            </a:r>
          </a:p>
          <a:p>
            <a:pPr algn="l">
              <a:lnSpc>
                <a:spcPts val="4471"/>
              </a:lnSpc>
            </a:pPr>
            <a:r>
              <a:rPr lang="ko-KR" altLang="en-US" sz="3600" b="1" spc="25" dirty="0">
                <a:solidFill>
                  <a:srgbClr val="252525"/>
                </a:solidFill>
                <a:latin typeface="+mn-ea"/>
                <a:cs typeface="TDTD순고딕"/>
                <a:sym typeface="TDTD순고딕"/>
              </a:rPr>
              <a:t>개발 도구 </a:t>
            </a:r>
            <a:r>
              <a:rPr lang="en-US" altLang="ko-KR" sz="3600" b="1" spc="25" dirty="0">
                <a:solidFill>
                  <a:srgbClr val="252525"/>
                </a:solidFill>
                <a:latin typeface="+mn-ea"/>
                <a:cs typeface="TDTD순고딕"/>
                <a:sym typeface="TDTD순고딕"/>
              </a:rPr>
              <a:t>:  </a:t>
            </a:r>
            <a:r>
              <a:rPr lang="en-US" altLang="ko-KR" sz="3600" b="1" spc="25" dirty="0" err="1">
                <a:solidFill>
                  <a:srgbClr val="252525"/>
                </a:solidFill>
                <a:latin typeface="+mn-ea"/>
                <a:cs typeface="TDTD순고딕"/>
                <a:sym typeface="TDTD순고딕"/>
              </a:rPr>
              <a:t>Jupyter</a:t>
            </a:r>
            <a:r>
              <a:rPr lang="en-US" altLang="ko-KR" sz="3600" b="1" spc="25" dirty="0">
                <a:solidFill>
                  <a:srgbClr val="252525"/>
                </a:solidFill>
                <a:latin typeface="+mn-ea"/>
                <a:cs typeface="TDTD순고딕"/>
                <a:sym typeface="TDTD순고딕"/>
              </a:rPr>
              <a:t> Notebook , </a:t>
            </a:r>
            <a:r>
              <a:rPr lang="en-US" altLang="ko-KR" sz="3600" b="1" spc="25" dirty="0" err="1">
                <a:solidFill>
                  <a:srgbClr val="252525"/>
                </a:solidFill>
                <a:latin typeface="+mn-ea"/>
                <a:cs typeface="TDTD순고딕"/>
                <a:sym typeface="TDTD순고딕"/>
              </a:rPr>
              <a:t>Colab</a:t>
            </a:r>
            <a:endParaRPr lang="en-US" sz="3600" b="1" spc="25" dirty="0">
              <a:solidFill>
                <a:srgbClr val="252525"/>
              </a:solidFill>
              <a:latin typeface="+mn-ea"/>
              <a:cs typeface="TDTD순고딕"/>
              <a:sym typeface="TDTD순고딕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68D188C-D60E-9D00-C53D-F1E5448210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915" y="3488771"/>
            <a:ext cx="6618908" cy="330945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81E95A7-A626-0D4F-0DB7-B8D0678C0FD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9800" y="3488771"/>
            <a:ext cx="3309457" cy="330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96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144562" y="3762493"/>
            <a:ext cx="8069615" cy="560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altLang="ko-KR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Extraction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44562" y="409575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44562" y="130683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 수집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144562" y="4500470"/>
            <a:ext cx="8837638" cy="28854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71"/>
              </a:lnSpc>
            </a:pPr>
            <a:r>
              <a:rPr lang="en-US" altLang="ko-KR" sz="3600" b="1" dirty="0"/>
              <a:t>1. MySQL </a:t>
            </a:r>
            <a:r>
              <a:rPr lang="ko-KR" altLang="en-US" sz="3600" b="1" dirty="0"/>
              <a:t>내 원본 테이블</a:t>
            </a:r>
            <a:r>
              <a:rPr lang="en-US" altLang="ko-KR" sz="3600" b="1" dirty="0"/>
              <a:t>(</a:t>
            </a:r>
            <a:r>
              <a:rPr lang="en-US" altLang="ko-KR" sz="3600" b="1" dirty="0" err="1"/>
              <a:t>account_info</a:t>
            </a:r>
            <a:r>
              <a:rPr lang="en-US" altLang="ko-KR" sz="3600" b="1" dirty="0"/>
              <a:t>, </a:t>
            </a:r>
            <a:r>
              <a:rPr lang="en-US" altLang="ko-KR" sz="3600" b="1" dirty="0" err="1"/>
              <a:t>loan_info</a:t>
            </a:r>
            <a:r>
              <a:rPr lang="en-US" altLang="ko-KR" sz="3600" b="1" dirty="0"/>
              <a:t>, </a:t>
            </a:r>
            <a:r>
              <a:rPr lang="en-US" altLang="ko-KR" sz="3600" b="1" dirty="0" err="1"/>
              <a:t>customer_info</a:t>
            </a:r>
            <a:r>
              <a:rPr lang="en-US" altLang="ko-KR" sz="3600" b="1" dirty="0"/>
              <a:t>)</a:t>
            </a:r>
            <a:r>
              <a:rPr lang="ko-KR" altLang="en-US" sz="3600" b="1" dirty="0"/>
              <a:t>에서 </a:t>
            </a:r>
            <a:r>
              <a:rPr lang="en-US" altLang="ko-KR" sz="3600" b="1" dirty="0"/>
              <a:t>SQL</a:t>
            </a:r>
            <a:r>
              <a:rPr lang="ko-KR" altLang="en-US" sz="3600" b="1" dirty="0"/>
              <a:t>을 통해 데이터 추출</a:t>
            </a:r>
          </a:p>
          <a:p>
            <a:pPr algn="l">
              <a:lnSpc>
                <a:spcPts val="4471"/>
              </a:lnSpc>
            </a:pPr>
            <a:r>
              <a:rPr lang="en-US" altLang="ko-KR" sz="3600" b="1" dirty="0"/>
              <a:t>2. JOIN </a:t>
            </a:r>
            <a:r>
              <a:rPr lang="ko-KR" altLang="en-US" sz="3600" b="1" dirty="0"/>
              <a:t>및 </a:t>
            </a:r>
            <a:r>
              <a:rPr lang="en-US" altLang="ko-KR" sz="3600" b="1" dirty="0"/>
              <a:t>GROUP BY</a:t>
            </a:r>
            <a:r>
              <a:rPr lang="ko-KR" altLang="en-US" sz="3600" b="1" dirty="0"/>
              <a:t>로 필요한 고객별 데이터 집계</a:t>
            </a:r>
            <a:endParaRPr lang="en-US" sz="3600" b="1" spc="25" dirty="0">
              <a:solidFill>
                <a:srgbClr val="252525"/>
              </a:solidFill>
              <a:latin typeface="TDTD순고딕"/>
              <a:ea typeface="TDTD순고딕"/>
              <a:cs typeface="TDTD순고딕"/>
              <a:sym typeface="TDTD순고딕"/>
            </a:endParaRPr>
          </a:p>
        </p:txBody>
      </p:sp>
      <p:sp>
        <p:nvSpPr>
          <p:cNvPr id="8" name="순서도: 자기 디스크 7">
            <a:extLst>
              <a:ext uri="{FF2B5EF4-FFF2-40B4-BE49-F238E27FC236}">
                <a16:creationId xmlns:a16="http://schemas.microsoft.com/office/drawing/2014/main" id="{A2A0453E-D5E7-C700-D7E5-C3BB3A99E6EA}"/>
              </a:ext>
            </a:extLst>
          </p:cNvPr>
          <p:cNvSpPr/>
          <p:nvPr/>
        </p:nvSpPr>
        <p:spPr>
          <a:xfrm>
            <a:off x="11352508" y="955137"/>
            <a:ext cx="4685326" cy="2664363"/>
          </a:xfrm>
          <a:prstGeom prst="flowChartMagneticDisk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 err="1">
                <a:solidFill>
                  <a:schemeClr val="tx1"/>
                </a:solidFill>
              </a:rPr>
              <a:t>account_info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  <p:sp>
        <p:nvSpPr>
          <p:cNvPr id="11" name="순서도: 자기 디스크 10">
            <a:extLst>
              <a:ext uri="{FF2B5EF4-FFF2-40B4-BE49-F238E27FC236}">
                <a16:creationId xmlns:a16="http://schemas.microsoft.com/office/drawing/2014/main" id="{FBA464BB-5659-2AD4-A4EA-C94126197348}"/>
              </a:ext>
            </a:extLst>
          </p:cNvPr>
          <p:cNvSpPr/>
          <p:nvPr/>
        </p:nvSpPr>
        <p:spPr>
          <a:xfrm>
            <a:off x="11352508" y="4099432"/>
            <a:ext cx="4685326" cy="2664363"/>
          </a:xfrm>
          <a:prstGeom prst="flowChartMagneticDisk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 err="1">
                <a:solidFill>
                  <a:schemeClr val="tx1"/>
                </a:solidFill>
              </a:rPr>
              <a:t>loan_info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  <p:sp>
        <p:nvSpPr>
          <p:cNvPr id="12" name="순서도: 자기 디스크 11">
            <a:extLst>
              <a:ext uri="{FF2B5EF4-FFF2-40B4-BE49-F238E27FC236}">
                <a16:creationId xmlns:a16="http://schemas.microsoft.com/office/drawing/2014/main" id="{00699800-8CE7-C11E-7D4B-69B6EA3F81E3}"/>
              </a:ext>
            </a:extLst>
          </p:cNvPr>
          <p:cNvSpPr/>
          <p:nvPr/>
        </p:nvSpPr>
        <p:spPr>
          <a:xfrm>
            <a:off x="11353800" y="7277100"/>
            <a:ext cx="4684034" cy="2664363"/>
          </a:xfrm>
          <a:prstGeom prst="flowChartMagneticDisk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 err="1">
                <a:solidFill>
                  <a:schemeClr val="tx1"/>
                </a:solidFill>
              </a:rPr>
              <a:t>customer_info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E651B7-5864-2C22-F6FC-779DDE9B647B}"/>
              </a:ext>
            </a:extLst>
          </p:cNvPr>
          <p:cNvSpPr txBox="1"/>
          <p:nvPr/>
        </p:nvSpPr>
        <p:spPr>
          <a:xfrm>
            <a:off x="16146862" y="2139066"/>
            <a:ext cx="1993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50</a:t>
            </a:r>
            <a:r>
              <a:rPr lang="ko-KR" altLang="en-US" sz="4000" dirty="0"/>
              <a:t>건 </a:t>
            </a:r>
            <a:r>
              <a:rPr lang="en-US" altLang="ko-KR" sz="4000" dirty="0"/>
              <a:t>, 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FB219C-DC23-D56E-CB01-04F1A8FA4F54}"/>
              </a:ext>
            </a:extLst>
          </p:cNvPr>
          <p:cNvSpPr txBox="1"/>
          <p:nvPr/>
        </p:nvSpPr>
        <p:spPr>
          <a:xfrm>
            <a:off x="16146862" y="4986821"/>
            <a:ext cx="1993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/>
              <a:t>50</a:t>
            </a:r>
            <a:r>
              <a:rPr lang="ko-KR" altLang="en-US" sz="4000"/>
              <a:t>건 </a:t>
            </a:r>
            <a:r>
              <a:rPr lang="en-US" altLang="ko-KR" sz="4000"/>
              <a:t>, 5</a:t>
            </a:r>
            <a:endParaRPr lang="en-US" altLang="ko-KR" sz="4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A984C6-CBD6-294F-EFC1-9A3751F8D844}"/>
              </a:ext>
            </a:extLst>
          </p:cNvPr>
          <p:cNvSpPr txBox="1"/>
          <p:nvPr/>
        </p:nvSpPr>
        <p:spPr>
          <a:xfrm>
            <a:off x="16171401" y="8609281"/>
            <a:ext cx="1993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/>
              <a:t>50</a:t>
            </a:r>
            <a:r>
              <a:rPr lang="ko-KR" altLang="en-US" sz="4000"/>
              <a:t>건 </a:t>
            </a:r>
            <a:r>
              <a:rPr lang="en-US" altLang="ko-KR" sz="4000"/>
              <a:t>, 5</a:t>
            </a:r>
            <a:endParaRPr lang="en-US" altLang="ko-KR" sz="4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3DD623-0586-C206-24C9-2A488168C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0577ADF8-28B0-4933-8D79-5B203C7A8D58}"/>
              </a:ext>
            </a:extLst>
          </p:cNvPr>
          <p:cNvSpPr txBox="1"/>
          <p:nvPr/>
        </p:nvSpPr>
        <p:spPr>
          <a:xfrm>
            <a:off x="1144562" y="3762493"/>
            <a:ext cx="8069615" cy="560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altLang="ko-KR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Transformation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A5F4741-F58E-E6EC-F786-17844574B6E6}"/>
              </a:ext>
            </a:extLst>
          </p:cNvPr>
          <p:cNvSpPr txBox="1"/>
          <p:nvPr/>
        </p:nvSpPr>
        <p:spPr>
          <a:xfrm>
            <a:off x="1144562" y="409575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04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C316865-E453-AE8B-2099-E21A34240160}"/>
              </a:ext>
            </a:extLst>
          </p:cNvPr>
          <p:cNvSpPr txBox="1"/>
          <p:nvPr/>
        </p:nvSpPr>
        <p:spPr>
          <a:xfrm>
            <a:off x="1144562" y="130683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 </a:t>
            </a:r>
            <a:r>
              <a:rPr lang="ko-KR" altLang="en-US" sz="5200" b="1" dirty="0" err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전처리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056EB95-773F-D1B2-0FE3-EBA32F6B2236}"/>
              </a:ext>
            </a:extLst>
          </p:cNvPr>
          <p:cNvSpPr txBox="1"/>
          <p:nvPr/>
        </p:nvSpPr>
        <p:spPr>
          <a:xfrm>
            <a:off x="1144562" y="4500470"/>
            <a:ext cx="8837638" cy="2861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71"/>
              </a:lnSpc>
            </a:pPr>
            <a:r>
              <a:rPr lang="en-US" altLang="ko-KR" sz="3600" b="1" dirty="0"/>
              <a:t>1. COALESCE </a:t>
            </a:r>
            <a:r>
              <a:rPr lang="ko-KR" altLang="en-US" sz="3600" b="1" dirty="0"/>
              <a:t>등을 활용한 </a:t>
            </a:r>
            <a:r>
              <a:rPr lang="ko-KR" altLang="en-US" sz="3600" b="1" dirty="0" err="1"/>
              <a:t>결측값</a:t>
            </a:r>
            <a:r>
              <a:rPr lang="ko-KR" altLang="en-US" sz="3600" b="1" dirty="0"/>
              <a:t> 처리</a:t>
            </a:r>
          </a:p>
          <a:p>
            <a:pPr algn="l">
              <a:lnSpc>
                <a:spcPts val="4471"/>
              </a:lnSpc>
            </a:pPr>
            <a:r>
              <a:rPr lang="en-US" altLang="ko-KR" sz="3600" b="1" dirty="0"/>
              <a:t>2. </a:t>
            </a:r>
            <a:r>
              <a:rPr lang="ko-KR" altLang="en-US" sz="3600" b="1" dirty="0"/>
              <a:t>필요한 컬럼만 선택</a:t>
            </a:r>
          </a:p>
          <a:p>
            <a:pPr algn="l">
              <a:lnSpc>
                <a:spcPts val="4471"/>
              </a:lnSpc>
            </a:pPr>
            <a:r>
              <a:rPr lang="en-US" altLang="ko-KR" sz="3600" b="1" dirty="0"/>
              <a:t>3. </a:t>
            </a:r>
            <a:r>
              <a:rPr lang="ko-KR" altLang="en-US" sz="3600" b="1" dirty="0"/>
              <a:t>시간 태그</a:t>
            </a:r>
            <a:r>
              <a:rPr lang="en-US" altLang="ko-KR" sz="3600" b="1" dirty="0"/>
              <a:t>(NOW()) </a:t>
            </a:r>
            <a:r>
              <a:rPr lang="ko-KR" altLang="en-US" sz="3600" b="1" dirty="0"/>
              <a:t>추가로 데이터 생성 시점 기록</a:t>
            </a:r>
          </a:p>
          <a:p>
            <a:pPr algn="l">
              <a:lnSpc>
                <a:spcPts val="4471"/>
              </a:lnSpc>
            </a:pPr>
            <a:r>
              <a:rPr lang="en-US" altLang="ko-KR" sz="3600" b="1" dirty="0"/>
              <a:t>4. Pandas</a:t>
            </a:r>
            <a:r>
              <a:rPr lang="ko-KR" altLang="en-US" sz="3600" b="1" dirty="0"/>
              <a:t>를 이용한 </a:t>
            </a:r>
            <a:r>
              <a:rPr lang="en-US" altLang="ko-KR" sz="3600" b="1" dirty="0" err="1"/>
              <a:t>DataFrame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변환</a:t>
            </a:r>
            <a:endParaRPr lang="en-US" sz="3600" b="1" spc="25" dirty="0">
              <a:solidFill>
                <a:srgbClr val="252525"/>
              </a:solidFill>
              <a:latin typeface="TDTD순고딕"/>
              <a:ea typeface="TDTD순고딕"/>
              <a:cs typeface="TDTD순고딕"/>
              <a:sym typeface="TDTD순고딕"/>
            </a:endParaRPr>
          </a:p>
        </p:txBody>
      </p:sp>
      <p:sp>
        <p:nvSpPr>
          <p:cNvPr id="8" name="순서도: 자기 디스크 7">
            <a:extLst>
              <a:ext uri="{FF2B5EF4-FFF2-40B4-BE49-F238E27FC236}">
                <a16:creationId xmlns:a16="http://schemas.microsoft.com/office/drawing/2014/main" id="{15BD4C72-25EB-3852-4CD4-2E2910DBDFE7}"/>
              </a:ext>
            </a:extLst>
          </p:cNvPr>
          <p:cNvSpPr/>
          <p:nvPr/>
        </p:nvSpPr>
        <p:spPr>
          <a:xfrm>
            <a:off x="11352508" y="955137"/>
            <a:ext cx="4685326" cy="2664363"/>
          </a:xfrm>
          <a:prstGeom prst="flowChartMagneticDisk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 err="1">
                <a:solidFill>
                  <a:schemeClr val="tx1"/>
                </a:solidFill>
              </a:rPr>
              <a:t>account_info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  <p:sp>
        <p:nvSpPr>
          <p:cNvPr id="11" name="순서도: 자기 디스크 10">
            <a:extLst>
              <a:ext uri="{FF2B5EF4-FFF2-40B4-BE49-F238E27FC236}">
                <a16:creationId xmlns:a16="http://schemas.microsoft.com/office/drawing/2014/main" id="{AF2983AC-934C-1A21-8A1F-7DADC629CF08}"/>
              </a:ext>
            </a:extLst>
          </p:cNvPr>
          <p:cNvSpPr/>
          <p:nvPr/>
        </p:nvSpPr>
        <p:spPr>
          <a:xfrm>
            <a:off x="11352508" y="4099432"/>
            <a:ext cx="4685326" cy="2664363"/>
          </a:xfrm>
          <a:prstGeom prst="flowChartMagneticDisk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 err="1">
                <a:solidFill>
                  <a:schemeClr val="tx1"/>
                </a:solidFill>
              </a:rPr>
              <a:t>loan_info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  <p:sp>
        <p:nvSpPr>
          <p:cNvPr id="12" name="순서도: 자기 디스크 11">
            <a:extLst>
              <a:ext uri="{FF2B5EF4-FFF2-40B4-BE49-F238E27FC236}">
                <a16:creationId xmlns:a16="http://schemas.microsoft.com/office/drawing/2014/main" id="{A49D52A4-3D64-ABD3-9FB0-DC09F2795260}"/>
              </a:ext>
            </a:extLst>
          </p:cNvPr>
          <p:cNvSpPr/>
          <p:nvPr/>
        </p:nvSpPr>
        <p:spPr>
          <a:xfrm>
            <a:off x="11353800" y="7277100"/>
            <a:ext cx="4684034" cy="2664363"/>
          </a:xfrm>
          <a:prstGeom prst="flowChartMagneticDisk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 err="1">
                <a:solidFill>
                  <a:schemeClr val="tx1"/>
                </a:solidFill>
              </a:rPr>
              <a:t>customer_info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87B302-C495-105D-D134-4AC34EB2DA16}"/>
              </a:ext>
            </a:extLst>
          </p:cNvPr>
          <p:cNvSpPr txBox="1"/>
          <p:nvPr/>
        </p:nvSpPr>
        <p:spPr>
          <a:xfrm>
            <a:off x="16146862" y="2139066"/>
            <a:ext cx="1993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50</a:t>
            </a:r>
            <a:r>
              <a:rPr lang="ko-KR" altLang="en-US" sz="4000" dirty="0"/>
              <a:t>건 </a:t>
            </a:r>
            <a:r>
              <a:rPr lang="en-US" altLang="ko-KR" sz="4000" dirty="0"/>
              <a:t>, 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79BA80-ED87-9AAD-7341-DA1B8AF0C8EE}"/>
              </a:ext>
            </a:extLst>
          </p:cNvPr>
          <p:cNvSpPr txBox="1"/>
          <p:nvPr/>
        </p:nvSpPr>
        <p:spPr>
          <a:xfrm>
            <a:off x="16146862" y="4986821"/>
            <a:ext cx="1993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/>
              <a:t>50</a:t>
            </a:r>
            <a:r>
              <a:rPr lang="ko-KR" altLang="en-US" sz="4000"/>
              <a:t>건 </a:t>
            </a:r>
            <a:r>
              <a:rPr lang="en-US" altLang="ko-KR" sz="4000"/>
              <a:t>, 5</a:t>
            </a:r>
            <a:endParaRPr lang="en-US" altLang="ko-KR" sz="4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6F7C03-9054-4AC4-951D-167F7872D816}"/>
              </a:ext>
            </a:extLst>
          </p:cNvPr>
          <p:cNvSpPr txBox="1"/>
          <p:nvPr/>
        </p:nvSpPr>
        <p:spPr>
          <a:xfrm>
            <a:off x="16171401" y="8609281"/>
            <a:ext cx="1993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/>
              <a:t>50</a:t>
            </a:r>
            <a:r>
              <a:rPr lang="ko-KR" altLang="en-US" sz="4000"/>
              <a:t>건 </a:t>
            </a:r>
            <a:r>
              <a:rPr lang="en-US" altLang="ko-KR" sz="4000"/>
              <a:t>, 5</a:t>
            </a:r>
            <a:endParaRPr lang="en-US" altLang="ko-KR" sz="4000" dirty="0"/>
          </a:p>
        </p:txBody>
      </p:sp>
      <p:sp>
        <p:nvSpPr>
          <p:cNvPr id="3" name="왼쪽 중괄호 2">
            <a:extLst>
              <a:ext uri="{FF2B5EF4-FFF2-40B4-BE49-F238E27FC236}">
                <a16:creationId xmlns:a16="http://schemas.microsoft.com/office/drawing/2014/main" id="{DBC10DBE-0E99-ACBB-C43B-16D66021CE1A}"/>
              </a:ext>
            </a:extLst>
          </p:cNvPr>
          <p:cNvSpPr/>
          <p:nvPr/>
        </p:nvSpPr>
        <p:spPr>
          <a:xfrm>
            <a:off x="9416885" y="2287318"/>
            <a:ext cx="1397764" cy="66294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6D2FFD-05F8-2F9E-2BD3-4A9F6DE3FE8B}"/>
              </a:ext>
            </a:extLst>
          </p:cNvPr>
          <p:cNvSpPr txBox="1"/>
          <p:nvPr/>
        </p:nvSpPr>
        <p:spPr>
          <a:xfrm>
            <a:off x="10184908" y="5223360"/>
            <a:ext cx="1993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/>
              <a:t>join</a:t>
            </a:r>
          </a:p>
        </p:txBody>
      </p:sp>
    </p:spTree>
    <p:extLst>
      <p:ext uri="{BB962C8B-B14F-4D97-AF65-F5344CB8AC3E}">
        <p14:creationId xmlns:p14="http://schemas.microsoft.com/office/powerpoint/2010/main" val="3291545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C41C1B-DFA5-B27A-29C0-7A4CF21E4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76FFA4E8-C692-E527-CF0A-767311B8C5EF}"/>
              </a:ext>
            </a:extLst>
          </p:cNvPr>
          <p:cNvSpPr txBox="1"/>
          <p:nvPr/>
        </p:nvSpPr>
        <p:spPr>
          <a:xfrm>
            <a:off x="1144562" y="3762493"/>
            <a:ext cx="8069615" cy="560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altLang="ko-KR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Loading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2206F277-AEA8-9734-8C96-38C78D1E5676}"/>
              </a:ext>
            </a:extLst>
          </p:cNvPr>
          <p:cNvSpPr txBox="1"/>
          <p:nvPr/>
        </p:nvSpPr>
        <p:spPr>
          <a:xfrm>
            <a:off x="1144562" y="409575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05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E6C6034-18A4-4C89-D2A5-8A1D08ACF1CD}"/>
              </a:ext>
            </a:extLst>
          </p:cNvPr>
          <p:cNvSpPr txBox="1"/>
          <p:nvPr/>
        </p:nvSpPr>
        <p:spPr>
          <a:xfrm>
            <a:off x="1144562" y="130683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 저장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B9B20CDD-D43A-4CAE-023F-F9A4BA73E93C}"/>
              </a:ext>
            </a:extLst>
          </p:cNvPr>
          <p:cNvSpPr txBox="1"/>
          <p:nvPr/>
        </p:nvSpPr>
        <p:spPr>
          <a:xfrm>
            <a:off x="1136541" y="4498907"/>
            <a:ext cx="8837638" cy="1707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71"/>
              </a:lnSpc>
            </a:pPr>
            <a:r>
              <a:rPr lang="en-US" altLang="ko-KR" sz="3600" b="1" dirty="0"/>
              <a:t>1. </a:t>
            </a:r>
            <a:r>
              <a:rPr lang="en-US" altLang="ko-KR" sz="3600" b="1" dirty="0" err="1"/>
              <a:t>customer_finance_summary</a:t>
            </a:r>
            <a:r>
              <a:rPr lang="en-US" altLang="ko-KR" sz="3600" b="1" dirty="0"/>
              <a:t> </a:t>
            </a:r>
            <a:r>
              <a:rPr lang="ko-KR" altLang="en-US" sz="3600" b="1" dirty="0"/>
              <a:t>테이블에 </a:t>
            </a:r>
            <a:r>
              <a:rPr lang="en-US" altLang="ko-KR" sz="3600" b="1" dirty="0"/>
              <a:t>append </a:t>
            </a:r>
            <a:r>
              <a:rPr lang="ko-KR" altLang="en-US" sz="3600" b="1" dirty="0"/>
              <a:t>방식으로 저장</a:t>
            </a:r>
          </a:p>
          <a:p>
            <a:pPr algn="l">
              <a:lnSpc>
                <a:spcPts val="4471"/>
              </a:lnSpc>
            </a:pPr>
            <a:r>
              <a:rPr lang="en-US" altLang="ko-KR" sz="3600" b="1" dirty="0"/>
              <a:t>2. </a:t>
            </a:r>
            <a:r>
              <a:rPr lang="en-US" altLang="ko-KR" sz="3600" b="1" dirty="0" err="1"/>
              <a:t>SQLAlchemy</a:t>
            </a:r>
            <a:r>
              <a:rPr lang="en-US" altLang="ko-KR" sz="3600" b="1" dirty="0"/>
              <a:t> + Pandas</a:t>
            </a:r>
            <a:r>
              <a:rPr lang="ko-KR" altLang="en-US" sz="3600" b="1" dirty="0"/>
              <a:t>의 </a:t>
            </a:r>
            <a:r>
              <a:rPr lang="en-US" altLang="ko-KR" sz="3600" b="1" dirty="0" err="1"/>
              <a:t>to_sql</a:t>
            </a:r>
            <a:r>
              <a:rPr lang="en-US" altLang="ko-KR" sz="3600" b="1" dirty="0"/>
              <a:t>() </a:t>
            </a:r>
            <a:r>
              <a:rPr lang="ko-KR" altLang="en-US" sz="3600" b="1" dirty="0"/>
              <a:t>사용</a:t>
            </a:r>
            <a:endParaRPr lang="en-US" sz="3600" b="1" spc="25" dirty="0">
              <a:solidFill>
                <a:srgbClr val="252525"/>
              </a:solidFill>
              <a:latin typeface="TDTD순고딕"/>
              <a:ea typeface="TDTD순고딕"/>
              <a:cs typeface="TDTD순고딕"/>
              <a:sym typeface="TDTD순고딕"/>
            </a:endParaRPr>
          </a:p>
        </p:txBody>
      </p:sp>
      <p:sp>
        <p:nvSpPr>
          <p:cNvPr id="3" name="순서도: 자기 디스크 2">
            <a:extLst>
              <a:ext uri="{FF2B5EF4-FFF2-40B4-BE49-F238E27FC236}">
                <a16:creationId xmlns:a16="http://schemas.microsoft.com/office/drawing/2014/main" id="{8D6FF16C-38C4-DE26-06D6-ED9A7E55B7D4}"/>
              </a:ext>
            </a:extLst>
          </p:cNvPr>
          <p:cNvSpPr/>
          <p:nvPr/>
        </p:nvSpPr>
        <p:spPr>
          <a:xfrm>
            <a:off x="9214177" y="2990657"/>
            <a:ext cx="6172200" cy="4362643"/>
          </a:xfrm>
          <a:prstGeom prst="flowChartMagneticDisk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dirty="0" err="1">
                <a:solidFill>
                  <a:schemeClr val="tx1"/>
                </a:solidFill>
              </a:rPr>
              <a:t>customer_finance_summary</a:t>
            </a:r>
            <a:r>
              <a:rPr lang="en-US" altLang="ko-KR" sz="6000" dirty="0">
                <a:solidFill>
                  <a:schemeClr val="tx1"/>
                </a:solidFill>
              </a:rPr>
              <a:t> </a:t>
            </a:r>
            <a:endParaRPr lang="ko-KR" altLang="en-US" sz="6000" dirty="0">
              <a:solidFill>
                <a:schemeClr val="tx1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BF86D89-9B9C-3839-A90E-1B57647208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57769" y="-897475"/>
            <a:ext cx="1685015" cy="59436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1BF0403-823F-D273-BFBF-9B99C338C12F}"/>
              </a:ext>
            </a:extLst>
          </p:cNvPr>
          <p:cNvSpPr txBox="1"/>
          <p:nvPr/>
        </p:nvSpPr>
        <p:spPr>
          <a:xfrm>
            <a:off x="15422540" y="4856382"/>
            <a:ext cx="30159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50</a:t>
            </a:r>
            <a:r>
              <a:rPr lang="ko-KR" altLang="en-US" sz="4000" dirty="0"/>
              <a:t>건*진행일 </a:t>
            </a:r>
            <a:r>
              <a:rPr lang="en-US" altLang="ko-KR" sz="4000" dirty="0"/>
              <a:t>, 5</a:t>
            </a:r>
          </a:p>
        </p:txBody>
      </p:sp>
    </p:spTree>
    <p:extLst>
      <p:ext uri="{BB962C8B-B14F-4D97-AF65-F5344CB8AC3E}">
        <p14:creationId xmlns:p14="http://schemas.microsoft.com/office/powerpoint/2010/main" val="3636661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4A857-B065-91A0-A437-01A09EFF1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B3DBEBF7-C281-E8AB-8A96-D6C155262A67}"/>
              </a:ext>
            </a:extLst>
          </p:cNvPr>
          <p:cNvSpPr txBox="1"/>
          <p:nvPr/>
        </p:nvSpPr>
        <p:spPr>
          <a:xfrm>
            <a:off x="1144562" y="3762493"/>
            <a:ext cx="8069615" cy="560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ko-KR" alt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상세 내역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B15C78C-9B6B-39CD-07EE-71FAB5277013}"/>
              </a:ext>
            </a:extLst>
          </p:cNvPr>
          <p:cNvSpPr txBox="1"/>
          <p:nvPr/>
        </p:nvSpPr>
        <p:spPr>
          <a:xfrm>
            <a:off x="1144562" y="409575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06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EDD076F-2EEB-1CBE-A955-C3653850884A}"/>
              </a:ext>
            </a:extLst>
          </p:cNvPr>
          <p:cNvSpPr txBox="1"/>
          <p:nvPr/>
        </p:nvSpPr>
        <p:spPr>
          <a:xfrm>
            <a:off x="1144562" y="130683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자동화 및 운영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1C6B1220-58D4-D59A-6C6A-3D90568C68B7}"/>
              </a:ext>
            </a:extLst>
          </p:cNvPr>
          <p:cNvSpPr txBox="1"/>
          <p:nvPr/>
        </p:nvSpPr>
        <p:spPr>
          <a:xfrm>
            <a:off x="1144562" y="4500470"/>
            <a:ext cx="8837638" cy="2861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 algn="l">
              <a:lnSpc>
                <a:spcPts val="4471"/>
              </a:lnSpc>
              <a:buAutoNum type="arabicPeriod"/>
            </a:pPr>
            <a:r>
              <a:rPr lang="en-US" altLang="ko-KR" sz="3600" b="1" dirty="0"/>
              <a:t>AWS EC2</a:t>
            </a:r>
            <a:r>
              <a:rPr lang="ko-KR" altLang="en-US" sz="3600" b="1" dirty="0"/>
              <a:t>에 </a:t>
            </a:r>
            <a:r>
              <a:rPr lang="en-US" altLang="ko-KR" sz="3600" b="1" dirty="0"/>
              <a:t>Python </a:t>
            </a:r>
            <a:r>
              <a:rPr lang="ko-KR" altLang="en-US" sz="3600" b="1" dirty="0"/>
              <a:t>스크립트 배포</a:t>
            </a:r>
          </a:p>
          <a:p>
            <a:pPr marL="514350" indent="-514350" algn="l">
              <a:lnSpc>
                <a:spcPts val="4471"/>
              </a:lnSpc>
              <a:buAutoNum type="arabicPeriod"/>
            </a:pPr>
            <a:r>
              <a:rPr lang="ko-KR" altLang="en-US" sz="3600" b="1" dirty="0"/>
              <a:t>가상환경 설정 및 종속 라이브러리 설치</a:t>
            </a:r>
          </a:p>
          <a:p>
            <a:pPr marL="514350" indent="-514350" algn="l">
              <a:lnSpc>
                <a:spcPts val="4471"/>
              </a:lnSpc>
              <a:buAutoNum type="arabicPeriod"/>
            </a:pPr>
            <a:r>
              <a:rPr lang="en-US" altLang="ko-KR" sz="3600" b="1" dirty="0"/>
              <a:t>Crontab </a:t>
            </a:r>
            <a:r>
              <a:rPr lang="ko-KR" altLang="en-US" sz="3600" b="1" dirty="0"/>
              <a:t>등록을 통해 매일 오전 </a:t>
            </a:r>
            <a:r>
              <a:rPr lang="en-US" altLang="ko-KR" sz="3600" b="1" dirty="0"/>
              <a:t>9</a:t>
            </a:r>
            <a:r>
              <a:rPr lang="ko-KR" altLang="en-US" sz="3600" b="1" dirty="0"/>
              <a:t>시에 자동 실행</a:t>
            </a:r>
          </a:p>
          <a:p>
            <a:pPr marL="514350" indent="-514350" algn="l">
              <a:lnSpc>
                <a:spcPts val="4471"/>
              </a:lnSpc>
              <a:buAutoNum type="arabicPeriod"/>
            </a:pPr>
            <a:r>
              <a:rPr lang="ko-KR" altLang="en-US" sz="3600" b="1" dirty="0"/>
              <a:t>실행 로그 기록 </a:t>
            </a:r>
            <a:r>
              <a:rPr lang="en-US" altLang="ko-KR" sz="3600" b="1" dirty="0"/>
              <a:t>(cron_log.log)</a:t>
            </a:r>
            <a:endParaRPr lang="en-US" sz="3600" b="1" spc="25" dirty="0">
              <a:solidFill>
                <a:srgbClr val="252525"/>
              </a:solidFill>
              <a:latin typeface="TDTD순고딕"/>
              <a:ea typeface="TDTD순고딕"/>
              <a:cs typeface="TDTD순고딕"/>
              <a:sym typeface="TDTD순고딕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678159B-37A4-6AC9-6FD5-2F3376B54D57}"/>
              </a:ext>
            </a:extLst>
          </p:cNvPr>
          <p:cNvGrpSpPr/>
          <p:nvPr/>
        </p:nvGrpSpPr>
        <p:grpSpPr>
          <a:xfrm>
            <a:off x="11429997" y="1562100"/>
            <a:ext cx="4953000" cy="5416790"/>
            <a:chOff x="4114355" y="925678"/>
            <a:chExt cx="1600644" cy="1966662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8B8E6B6-8228-BA95-7D46-26A92AAB6DA3}"/>
                </a:ext>
              </a:extLst>
            </p:cNvPr>
            <p:cNvSpPr/>
            <p:nvPr/>
          </p:nvSpPr>
          <p:spPr>
            <a:xfrm>
              <a:off x="4114355" y="1298640"/>
              <a:ext cx="1600644" cy="15937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7C1DE9F-2C33-0498-357E-F6E3169D8FFF}"/>
                </a:ext>
              </a:extLst>
            </p:cNvPr>
            <p:cNvSpPr txBox="1"/>
            <p:nvPr/>
          </p:nvSpPr>
          <p:spPr>
            <a:xfrm>
              <a:off x="4173935" y="925678"/>
              <a:ext cx="1481485" cy="2570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000" b="1" dirty="0"/>
                <a:t>웹 서버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2E100AB-931B-9583-6ADC-7439FF720A27}"/>
                </a:ext>
              </a:extLst>
            </p:cNvPr>
            <p:cNvSpPr txBox="1"/>
            <p:nvPr/>
          </p:nvSpPr>
          <p:spPr>
            <a:xfrm>
              <a:off x="4196444" y="1992506"/>
              <a:ext cx="1436465" cy="279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400" b="1" dirty="0"/>
                <a:t>AWS ubuntu</a:t>
              </a:r>
              <a:endParaRPr lang="ko-KR" altLang="en-US" sz="4400" b="1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EDC04CA-C797-1E4A-40D3-A022269284DF}"/>
              </a:ext>
            </a:extLst>
          </p:cNvPr>
          <p:cNvSpPr txBox="1"/>
          <p:nvPr/>
        </p:nvSpPr>
        <p:spPr>
          <a:xfrm>
            <a:off x="9912454" y="7309643"/>
            <a:ext cx="79880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/>
              <a:t>매일 </a:t>
            </a:r>
            <a:r>
              <a:rPr lang="en-US" altLang="ko-KR" sz="3600" dirty="0"/>
              <a:t>09</a:t>
            </a:r>
            <a:r>
              <a:rPr lang="ko-KR" altLang="en-US" sz="3600" dirty="0"/>
              <a:t>시 기준 기존 데이터들로 만든 </a:t>
            </a:r>
            <a:endParaRPr lang="en-US" altLang="ko-KR" sz="3600" dirty="0"/>
          </a:p>
          <a:p>
            <a:r>
              <a:rPr lang="ko-KR" altLang="en-US" sz="3600" dirty="0"/>
              <a:t>학습용 데이터를 데이터 베이스에 추가</a:t>
            </a:r>
          </a:p>
        </p:txBody>
      </p:sp>
    </p:spTree>
    <p:extLst>
      <p:ext uri="{BB962C8B-B14F-4D97-AF65-F5344CB8AC3E}">
        <p14:creationId xmlns:p14="http://schemas.microsoft.com/office/powerpoint/2010/main" val="156111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B3D8D-A5DE-DC91-72F4-AE6FFBB4E9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4C27BEF3-F906-0A7B-976F-C101BF87D190}"/>
              </a:ext>
            </a:extLst>
          </p:cNvPr>
          <p:cNvSpPr txBox="1"/>
          <p:nvPr/>
        </p:nvSpPr>
        <p:spPr>
          <a:xfrm>
            <a:off x="1144562" y="3762493"/>
            <a:ext cx="8069615" cy="560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ko-KR" altLang="en-US" sz="3600" b="1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해석</a:t>
            </a:r>
            <a:endParaRPr lang="en-US" sz="3600" b="1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D868919-F9F4-3988-A774-8A773C5A6CDE}"/>
              </a:ext>
            </a:extLst>
          </p:cNvPr>
          <p:cNvSpPr txBox="1"/>
          <p:nvPr/>
        </p:nvSpPr>
        <p:spPr>
          <a:xfrm>
            <a:off x="1144562" y="409575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07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BA26BA3E-6DF2-5400-60EA-39EBEA18D698}"/>
              </a:ext>
            </a:extLst>
          </p:cNvPr>
          <p:cNvSpPr txBox="1"/>
          <p:nvPr/>
        </p:nvSpPr>
        <p:spPr>
          <a:xfrm>
            <a:off x="1144562" y="130683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ko-KR" altLang="en-US" sz="52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예외 처리 및 로깅</a:t>
            </a:r>
            <a:endParaRPr lang="en-US" sz="52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3675D5DF-B193-78D2-4BA3-6863835C6271}"/>
              </a:ext>
            </a:extLst>
          </p:cNvPr>
          <p:cNvSpPr txBox="1"/>
          <p:nvPr/>
        </p:nvSpPr>
        <p:spPr>
          <a:xfrm>
            <a:off x="1144562" y="4500470"/>
            <a:ext cx="8837638" cy="1130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71"/>
              </a:lnSpc>
            </a:pPr>
            <a:r>
              <a:rPr lang="en-US" altLang="ko-KR" sz="3600" b="1" dirty="0"/>
              <a:t>1. try-except </a:t>
            </a:r>
            <a:r>
              <a:rPr lang="ko-KR" altLang="en-US" sz="3600" b="1" dirty="0"/>
              <a:t>구문으로 에러 로깅</a:t>
            </a:r>
          </a:p>
          <a:p>
            <a:pPr algn="l">
              <a:lnSpc>
                <a:spcPts val="4471"/>
              </a:lnSpc>
            </a:pPr>
            <a:r>
              <a:rPr lang="en-US" altLang="ko-KR" sz="3600" b="1" dirty="0"/>
              <a:t>2. </a:t>
            </a:r>
            <a:r>
              <a:rPr lang="ko-KR" altLang="en-US" sz="3600" b="1" dirty="0"/>
              <a:t>실행 시간</a:t>
            </a:r>
            <a:r>
              <a:rPr lang="en-US" altLang="ko-KR" sz="3600" b="1" dirty="0"/>
              <a:t>, </a:t>
            </a:r>
            <a:r>
              <a:rPr lang="ko-KR" altLang="en-US" sz="3600" b="1" dirty="0"/>
              <a:t>상태 메시지 출력 로깅</a:t>
            </a:r>
            <a:endParaRPr lang="en-US" sz="3600" spc="25" dirty="0">
              <a:solidFill>
                <a:srgbClr val="252525"/>
              </a:solidFill>
              <a:latin typeface="TDTD순고딕"/>
              <a:ea typeface="TDTD순고딕"/>
              <a:cs typeface="TDTD순고딕"/>
              <a:sym typeface="TDTD순고딕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6281737-C41F-9D10-13A8-E0457AD20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38" y="7200900"/>
            <a:ext cx="17119924" cy="76839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7B0186D-C5A8-3E7F-08B2-56637345B3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9670" y="8496300"/>
            <a:ext cx="6208660" cy="64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4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771</Words>
  <Application>Microsoft Office PowerPoint</Application>
  <PresentationFormat>사용자 지정</PresentationFormat>
  <Paragraphs>124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2" baseType="lpstr">
      <vt:lpstr>Arial</vt:lpstr>
      <vt:lpstr>Calibri</vt:lpstr>
      <vt:lpstr>Cabin Bold</vt:lpstr>
      <vt:lpstr>Tlab 돋움 레귤러</vt:lpstr>
      <vt:lpstr>Tlab 돋움 레귤러 Bold</vt:lpstr>
      <vt:lpstr>TDTD평고딕</vt:lpstr>
      <vt:lpstr>맑은 고딕</vt:lpstr>
      <vt:lpstr>TDTD순고딕 Bold</vt:lpstr>
      <vt:lpstr>Cabin</vt:lpstr>
      <vt:lpstr>TDTD순고딕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파랑 흰색 깔끔한 프로젝트 소개 프레젠테이션</dc:title>
  <dc:creator>Hyunmin Bang</dc:creator>
  <cp:lastModifiedBy>방현민</cp:lastModifiedBy>
  <cp:revision>18</cp:revision>
  <dcterms:created xsi:type="dcterms:W3CDTF">2006-08-16T00:00:00Z</dcterms:created>
  <dcterms:modified xsi:type="dcterms:W3CDTF">2025-05-10T14:42:36Z</dcterms:modified>
  <dc:identifier>DAGmdVzXmwc</dc:identifier>
</cp:coreProperties>
</file>

<file path=docProps/thumbnail.jpeg>
</file>